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340" r:id="rId3"/>
    <p:sldId id="314" r:id="rId4"/>
    <p:sldId id="341" r:id="rId5"/>
    <p:sldId id="312" r:id="rId6"/>
    <p:sldId id="343" r:id="rId7"/>
    <p:sldId id="267" r:id="rId8"/>
    <p:sldId id="278" r:id="rId9"/>
    <p:sldId id="274" r:id="rId10"/>
    <p:sldId id="279" r:id="rId11"/>
    <p:sldId id="280" r:id="rId12"/>
    <p:sldId id="347" r:id="rId13"/>
    <p:sldId id="281" r:id="rId14"/>
    <p:sldId id="282" r:id="rId15"/>
    <p:sldId id="284" r:id="rId16"/>
    <p:sldId id="355" r:id="rId17"/>
    <p:sldId id="263" r:id="rId18"/>
    <p:sldId id="289" r:id="rId19"/>
    <p:sldId id="286" r:id="rId20"/>
    <p:sldId id="287" r:id="rId21"/>
    <p:sldId id="288" r:id="rId22"/>
    <p:sldId id="262" r:id="rId23"/>
    <p:sldId id="264" r:id="rId24"/>
    <p:sldId id="276" r:id="rId25"/>
    <p:sldId id="277" r:id="rId26"/>
    <p:sldId id="345" r:id="rId27"/>
    <p:sldId id="346" r:id="rId28"/>
    <p:sldId id="348" r:id="rId29"/>
    <p:sldId id="349" r:id="rId30"/>
    <p:sldId id="350" r:id="rId31"/>
    <p:sldId id="351" r:id="rId32"/>
    <p:sldId id="352" r:id="rId33"/>
    <p:sldId id="353" r:id="rId34"/>
    <p:sldId id="35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6648C8-5677-CC46-AB64-15FB804B879C}" v="1" dt="2025-02-24T15:03:30.2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91"/>
    <p:restoredTop sz="95407"/>
  </p:normalViewPr>
  <p:slideViewPr>
    <p:cSldViewPr snapToGrid="0">
      <p:cViewPr varScale="1">
        <p:scale>
          <a:sx n="111" d="100"/>
          <a:sy n="111" d="100"/>
        </p:scale>
        <p:origin x="64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a Caldararu" userId="fc8e66e4-48ec-41c8-8127-b05a3d560b48" providerId="ADAL" clId="{C96648C8-5677-CC46-AB64-15FB804B879C}"/>
    <pc:docChg chg="modSld">
      <pc:chgData name="Silvia Caldararu" userId="fc8e66e4-48ec-41c8-8127-b05a3d560b48" providerId="ADAL" clId="{C96648C8-5677-CC46-AB64-15FB804B879C}" dt="2025-02-25T13:22:50.894" v="34" actId="20577"/>
      <pc:docMkLst>
        <pc:docMk/>
      </pc:docMkLst>
      <pc:sldChg chg="addSp delSp modSp mod">
        <pc:chgData name="Silvia Caldararu" userId="fc8e66e4-48ec-41c8-8127-b05a3d560b48" providerId="ADAL" clId="{C96648C8-5677-CC46-AB64-15FB804B879C}" dt="2025-02-24T15:03:33.355" v="2"/>
        <pc:sldMkLst>
          <pc:docMk/>
          <pc:sldMk cId="607765849" sldId="280"/>
        </pc:sldMkLst>
        <pc:spChg chg="add del mod">
          <ac:chgData name="Silvia Caldararu" userId="fc8e66e4-48ec-41c8-8127-b05a3d560b48" providerId="ADAL" clId="{C96648C8-5677-CC46-AB64-15FB804B879C}" dt="2025-02-24T15:03:33.355" v="2"/>
          <ac:spMkLst>
            <pc:docMk/>
            <pc:sldMk cId="607765849" sldId="280"/>
            <ac:spMk id="5" creationId="{02492871-960F-FE1D-1581-9BCA903C3539}"/>
          </ac:spMkLst>
        </pc:spChg>
      </pc:sldChg>
      <pc:sldChg chg="modSp mod">
        <pc:chgData name="Silvia Caldararu" userId="fc8e66e4-48ec-41c8-8127-b05a3d560b48" providerId="ADAL" clId="{C96648C8-5677-CC46-AB64-15FB804B879C}" dt="2025-02-25T13:22:50.894" v="34" actId="20577"/>
        <pc:sldMkLst>
          <pc:docMk/>
          <pc:sldMk cId="4221586607" sldId="346"/>
        </pc:sldMkLst>
        <pc:spChg chg="mod">
          <ac:chgData name="Silvia Caldararu" userId="fc8e66e4-48ec-41c8-8127-b05a3d560b48" providerId="ADAL" clId="{C96648C8-5677-CC46-AB64-15FB804B879C}" dt="2025-02-25T13:22:50.894" v="34" actId="20577"/>
          <ac:spMkLst>
            <pc:docMk/>
            <pc:sldMk cId="4221586607" sldId="346"/>
            <ac:spMk id="15" creationId="{8DF19F04-9194-472C-0954-8D1BD28166AA}"/>
          </ac:spMkLst>
        </pc:spChg>
      </pc:sldChg>
      <pc:sldChg chg="modSp mod">
        <pc:chgData name="Silvia Caldararu" userId="fc8e66e4-48ec-41c8-8127-b05a3d560b48" providerId="ADAL" clId="{C96648C8-5677-CC46-AB64-15FB804B879C}" dt="2025-02-24T15:15:31.823" v="33" actId="20577"/>
        <pc:sldMkLst>
          <pc:docMk/>
          <pc:sldMk cId="734850477" sldId="369"/>
        </pc:sldMkLst>
        <pc:spChg chg="mod">
          <ac:chgData name="Silvia Caldararu" userId="fc8e66e4-48ec-41c8-8127-b05a3d560b48" providerId="ADAL" clId="{C96648C8-5677-CC46-AB64-15FB804B879C}" dt="2025-02-24T15:15:31.823" v="33" actId="20577"/>
          <ac:spMkLst>
            <pc:docMk/>
            <pc:sldMk cId="734850477" sldId="369"/>
            <ac:spMk id="3" creationId="{25FD9D85-6EC8-9524-B10D-715D4C8059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31509-D4BB-934D-BE56-B0DF24014992}" type="datetimeFigureOut">
              <a:rPr lang="en-GB" smtClean="0"/>
              <a:t>05/08/2025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EC884D-CA58-2746-96B8-39DB88E22F6E}" type="slidenum">
              <a:rPr lang="en-GB" smtClean="0"/>
              <a:t>‹#›</a:t>
            </a:fld>
            <a:endParaRPr lang="en-GB"/>
          </a:p>
        </p:txBody>
      </p:sp>
    </p:spTree>
    <p:extLst>
      <p:ext uri="{BB962C8B-B14F-4D97-AF65-F5344CB8AC3E}">
        <p14:creationId xmlns:p14="http://schemas.microsoft.com/office/powerpoint/2010/main" val="3233361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EC884D-CA58-2746-96B8-39DB88E22F6E}" type="slidenum">
              <a:rPr lang="en-GB" smtClean="0"/>
              <a:t>11</a:t>
            </a:fld>
            <a:endParaRPr lang="en-GB"/>
          </a:p>
        </p:txBody>
      </p:sp>
    </p:spTree>
    <p:extLst>
      <p:ext uri="{BB962C8B-B14F-4D97-AF65-F5344CB8AC3E}">
        <p14:creationId xmlns:p14="http://schemas.microsoft.com/office/powerpoint/2010/main" val="3650092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59E3-EB37-E9D7-9630-840A43B0B060}"/>
              </a:ext>
            </a:extLst>
          </p:cNvPr>
          <p:cNvSpPr>
            <a:spLocks noGrp="1"/>
          </p:cNvSpPr>
          <p:nvPr>
            <p:ph type="ctrTitle"/>
          </p:nvPr>
        </p:nvSpPr>
        <p:spPr>
          <a:xfrm>
            <a:off x="347869" y="2235200"/>
            <a:ext cx="11280913" cy="2387600"/>
          </a:xfr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1D9FF4C9-862F-D3AC-230E-317C1335269E}"/>
              </a:ext>
            </a:extLst>
          </p:cNvPr>
          <p:cNvSpPr>
            <a:spLocks noGrp="1"/>
          </p:cNvSpPr>
          <p:nvPr>
            <p:ph type="subTitle" idx="1" hasCustomPrompt="1"/>
          </p:nvPr>
        </p:nvSpPr>
        <p:spPr>
          <a:xfrm>
            <a:off x="1524000" y="5079587"/>
            <a:ext cx="9144000" cy="92026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Silvia Caldararu</a:t>
            </a:r>
          </a:p>
          <a:p>
            <a:r>
              <a:rPr lang="en-GB" dirty="0"/>
              <a:t>ESU22001 Climate Science</a:t>
            </a:r>
            <a:endParaRPr lang="en-US" dirty="0"/>
          </a:p>
        </p:txBody>
      </p:sp>
      <p:sp>
        <p:nvSpPr>
          <p:cNvPr id="4" name="Date Placeholder 3">
            <a:extLst>
              <a:ext uri="{FF2B5EF4-FFF2-40B4-BE49-F238E27FC236}">
                <a16:creationId xmlns:a16="http://schemas.microsoft.com/office/drawing/2014/main" id="{5BC5A05A-79D9-A64D-C24D-0E3A0B7E5787}"/>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5" name="Footer Placeholder 4">
            <a:extLst>
              <a:ext uri="{FF2B5EF4-FFF2-40B4-BE49-F238E27FC236}">
                <a16:creationId xmlns:a16="http://schemas.microsoft.com/office/drawing/2014/main" id="{C88864EC-0429-B9B1-0609-18C4D8A5EA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74626D-4403-D57E-A24B-48394EA83260}"/>
              </a:ext>
            </a:extLst>
          </p:cNvPr>
          <p:cNvSpPr>
            <a:spLocks noGrp="1"/>
          </p:cNvSpPr>
          <p:nvPr>
            <p:ph type="sldNum" sz="quarter" idx="12"/>
          </p:nvPr>
        </p:nvSpPr>
        <p:spPr/>
        <p:txBody>
          <a:bodyPr/>
          <a:lstStyle/>
          <a:p>
            <a:fld id="{A352D860-58E4-2B41-BBDE-0749BC2028C5}" type="slidenum">
              <a:rPr lang="en-GB" smtClean="0"/>
              <a:t>‹#›</a:t>
            </a:fld>
            <a:endParaRPr lang="en-GB"/>
          </a:p>
        </p:txBody>
      </p:sp>
      <p:pic>
        <p:nvPicPr>
          <p:cNvPr id="10" name="Picture 9" descr="Background pattern&#10;&#10;Description automatically generated">
            <a:extLst>
              <a:ext uri="{FF2B5EF4-FFF2-40B4-BE49-F238E27FC236}">
                <a16:creationId xmlns:a16="http://schemas.microsoft.com/office/drawing/2014/main" id="{3A5F1C7D-A432-BA31-421B-3541BF7CFC28}"/>
              </a:ext>
            </a:extLst>
          </p:cNvPr>
          <p:cNvPicPr>
            <a:picLocks noChangeAspect="1"/>
          </p:cNvPicPr>
          <p:nvPr/>
        </p:nvPicPr>
        <p:blipFill>
          <a:blip r:embed="rId2"/>
          <a:stretch>
            <a:fillRect/>
          </a:stretch>
        </p:blipFill>
        <p:spPr>
          <a:xfrm>
            <a:off x="1" y="0"/>
            <a:ext cx="12191999" cy="2503488"/>
          </a:xfrm>
          <a:prstGeom prst="rect">
            <a:avLst/>
          </a:prstGeom>
        </p:spPr>
      </p:pic>
    </p:spTree>
    <p:extLst>
      <p:ext uri="{BB962C8B-B14F-4D97-AF65-F5344CB8AC3E}">
        <p14:creationId xmlns:p14="http://schemas.microsoft.com/office/powerpoint/2010/main" val="200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2C2F-B0E2-AF07-F597-E36856D514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4C9E4B-99E2-BDE8-516F-53E8DFD383D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AF280D-EB9B-8D5D-5708-B27B43DB980A}"/>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5" name="Footer Placeholder 4">
            <a:extLst>
              <a:ext uri="{FF2B5EF4-FFF2-40B4-BE49-F238E27FC236}">
                <a16:creationId xmlns:a16="http://schemas.microsoft.com/office/drawing/2014/main" id="{E8139087-E8FA-806F-9DE8-D8982C31E6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67176F-D96A-B5E2-8421-B41C64C42C1D}"/>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56005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869F4E-0271-8A0B-30F6-30E353DB35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64D047-5ADA-C536-5A0F-BB5B9496A1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3565A8-A65A-D203-5862-A8BBC5DE5224}"/>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5" name="Footer Placeholder 4">
            <a:extLst>
              <a:ext uri="{FF2B5EF4-FFF2-40B4-BE49-F238E27FC236}">
                <a16:creationId xmlns:a16="http://schemas.microsoft.com/office/drawing/2014/main" id="{7848B845-D8AF-648E-2E66-CF8F970D0B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AF587C-F58D-32DD-4296-7E5B6E223F13}"/>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1041811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156D-F5D1-F356-8BF7-87130259C0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D3E15D-587D-CC2B-7BDA-01C892F50F2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F66C14-05B1-138B-3252-65B476F6A5F6}"/>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5" name="Footer Placeholder 4">
            <a:extLst>
              <a:ext uri="{FF2B5EF4-FFF2-40B4-BE49-F238E27FC236}">
                <a16:creationId xmlns:a16="http://schemas.microsoft.com/office/drawing/2014/main" id="{66CFCF9C-0619-F27C-118C-5D00A32F5F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49238-3FD5-EC64-FACF-924DB0DDAB36}"/>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2440628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1BB2-0698-C2A3-0564-B2D3518F895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6E0747-930E-CFEA-B115-5AAA120F27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1C4F43-F17F-C561-88B5-4C78ED4216D5}"/>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5" name="Footer Placeholder 4">
            <a:extLst>
              <a:ext uri="{FF2B5EF4-FFF2-40B4-BE49-F238E27FC236}">
                <a16:creationId xmlns:a16="http://schemas.microsoft.com/office/drawing/2014/main" id="{20DF68A1-5203-AF83-BF12-39AFBA85EC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1B554B-46C3-B1BF-6584-E03EB8B08166}"/>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292906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5CCF-CE22-A68E-D301-928A82DF88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3DDFC7C-CAB0-DBED-8480-D76682E8DE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AC26507-6124-5BCE-C60E-805155AE97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271356F-262B-566E-809E-96D0229C619A}"/>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6" name="Footer Placeholder 5">
            <a:extLst>
              <a:ext uri="{FF2B5EF4-FFF2-40B4-BE49-F238E27FC236}">
                <a16:creationId xmlns:a16="http://schemas.microsoft.com/office/drawing/2014/main" id="{897168CB-E4DF-D451-035A-2208DF7141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990623-196E-EC16-03DD-387FFDE781B8}"/>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31687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EE89-B1D3-F260-5E9C-598084110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266162-1F5E-2FAA-D6A9-4AAE61AAF8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0AE8EB7-B75E-8A00-5154-59EC41A8CA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E186C0-6DD3-60A6-E83A-3FB7CB45C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C769D1E-25D5-A631-A7D1-B622B74BD1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E4FFB35-823F-4877-D924-0729DF1FDE4A}"/>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8" name="Footer Placeholder 7">
            <a:extLst>
              <a:ext uri="{FF2B5EF4-FFF2-40B4-BE49-F238E27FC236}">
                <a16:creationId xmlns:a16="http://schemas.microsoft.com/office/drawing/2014/main" id="{C2490B7F-FCCF-926E-5097-26CF8E2C337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28C1ED-C34B-FCF4-6450-964E2862774F}"/>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2539693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83D4-D953-97FC-CD06-EEC1B44DF26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8AF32C5-3829-7554-0A08-7F3A3539DB51}"/>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4" name="Footer Placeholder 3">
            <a:extLst>
              <a:ext uri="{FF2B5EF4-FFF2-40B4-BE49-F238E27FC236}">
                <a16:creationId xmlns:a16="http://schemas.microsoft.com/office/drawing/2014/main" id="{ED114EF1-1366-24A6-A894-2C9DB04C05C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A40CB7-6DE1-1C9F-9AE4-E0679631847D}"/>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1148665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5E891-08DD-355F-267E-D8DE8BC56699}"/>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3" name="Footer Placeholder 2">
            <a:extLst>
              <a:ext uri="{FF2B5EF4-FFF2-40B4-BE49-F238E27FC236}">
                <a16:creationId xmlns:a16="http://schemas.microsoft.com/office/drawing/2014/main" id="{A0DAF2B4-A9C6-1071-FE07-808B2D2B56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5DAFEE5-38C6-AB74-3CA4-C336BBAFA4E8}"/>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363301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0018-0876-B314-A25A-219C41A6FB9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AF74035-94DF-8901-9F5E-AECC007C9D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B38DB3-A5D0-1992-3544-E61D4E720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4DB7FD-2B8F-A4C1-29EC-B6C2815DFC3D}"/>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6" name="Footer Placeholder 5">
            <a:extLst>
              <a:ext uri="{FF2B5EF4-FFF2-40B4-BE49-F238E27FC236}">
                <a16:creationId xmlns:a16="http://schemas.microsoft.com/office/drawing/2014/main" id="{F3DA9CFE-77F5-6D28-82A8-F76AA4FEBC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920CE5-17F2-2BD3-4495-0A38D49794F5}"/>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3715791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F6F8-5DD6-C249-F485-7D4A58E321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E907194-C80A-9620-D08E-6CC54AB95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8F12E24-AC8B-3B76-6FEA-498EBAA00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563E6B-51A9-510B-D2E8-3C2E68BD2130}"/>
              </a:ext>
            </a:extLst>
          </p:cNvPr>
          <p:cNvSpPr>
            <a:spLocks noGrp="1"/>
          </p:cNvSpPr>
          <p:nvPr>
            <p:ph type="dt" sz="half" idx="10"/>
          </p:nvPr>
        </p:nvSpPr>
        <p:spPr/>
        <p:txBody>
          <a:bodyPr/>
          <a:lstStyle/>
          <a:p>
            <a:fld id="{E8EFA276-7DB6-EC4F-A0F4-401BC69A25A4}" type="datetimeFigureOut">
              <a:rPr lang="en-GB" smtClean="0"/>
              <a:t>05/08/2025</a:t>
            </a:fld>
            <a:endParaRPr lang="en-GB"/>
          </a:p>
        </p:txBody>
      </p:sp>
      <p:sp>
        <p:nvSpPr>
          <p:cNvPr id="6" name="Footer Placeholder 5">
            <a:extLst>
              <a:ext uri="{FF2B5EF4-FFF2-40B4-BE49-F238E27FC236}">
                <a16:creationId xmlns:a16="http://schemas.microsoft.com/office/drawing/2014/main" id="{BB01B983-C247-A2F2-7244-BF5B647DE0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E0D9E8-181B-F203-A62E-E61BA3CAB3A1}"/>
              </a:ext>
            </a:extLst>
          </p:cNvPr>
          <p:cNvSpPr>
            <a:spLocks noGrp="1"/>
          </p:cNvSpPr>
          <p:nvPr>
            <p:ph type="sldNum" sz="quarter" idx="12"/>
          </p:nvPr>
        </p:nvSpPr>
        <p:spPr/>
        <p:txBody>
          <a:bodyPr/>
          <a:lstStyle/>
          <a:p>
            <a:fld id="{A352D860-58E4-2B41-BBDE-0749BC2028C5}" type="slidenum">
              <a:rPr lang="en-GB" smtClean="0"/>
              <a:t>‹#›</a:t>
            </a:fld>
            <a:endParaRPr lang="en-GB"/>
          </a:p>
        </p:txBody>
      </p:sp>
    </p:spTree>
    <p:extLst>
      <p:ext uri="{BB962C8B-B14F-4D97-AF65-F5344CB8AC3E}">
        <p14:creationId xmlns:p14="http://schemas.microsoft.com/office/powerpoint/2010/main" val="2318331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69829-43EA-DC36-E450-81EE04A47B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9D3D96F-1A58-490E-376F-F801DA6BF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F05DD88-8C94-C74A-8048-8826DA153B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FA276-7DB6-EC4F-A0F4-401BC69A25A4}" type="datetimeFigureOut">
              <a:rPr lang="en-GB" smtClean="0"/>
              <a:t>05/08/2025</a:t>
            </a:fld>
            <a:endParaRPr lang="en-GB"/>
          </a:p>
        </p:txBody>
      </p:sp>
      <p:sp>
        <p:nvSpPr>
          <p:cNvPr id="5" name="Footer Placeholder 4">
            <a:extLst>
              <a:ext uri="{FF2B5EF4-FFF2-40B4-BE49-F238E27FC236}">
                <a16:creationId xmlns:a16="http://schemas.microsoft.com/office/drawing/2014/main" id="{A4843AF4-321A-DB9F-1A5D-8ADDDCA0F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7CDD981-2CD9-C688-D4DA-04992CE334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2D860-58E4-2B41-BBDE-0749BC2028C5}" type="slidenum">
              <a:rPr lang="en-GB" smtClean="0"/>
              <a:t>‹#›</a:t>
            </a:fld>
            <a:endParaRPr lang="en-GB"/>
          </a:p>
        </p:txBody>
      </p:sp>
    </p:spTree>
    <p:extLst>
      <p:ext uri="{BB962C8B-B14F-4D97-AF65-F5344CB8AC3E}">
        <p14:creationId xmlns:p14="http://schemas.microsoft.com/office/powerpoint/2010/main" val="2805305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baseline="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6.xml"/><Relationship Id="rId1" Type="http://schemas.openxmlformats.org/officeDocument/2006/relationships/video" Target="https://www.youtube.com/embed/NMbsszZ6zhc?feature=oemb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6.xml"/><Relationship Id="rId1" Type="http://schemas.openxmlformats.org/officeDocument/2006/relationships/video" Target="https://www.youtube.com/embed/_UEZqyGU5RU?feature=oembe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F35E-E9F8-0C9E-7C5C-55EFD72390AA}"/>
              </a:ext>
            </a:extLst>
          </p:cNvPr>
          <p:cNvSpPr>
            <a:spLocks noGrp="1"/>
          </p:cNvSpPr>
          <p:nvPr>
            <p:ph type="ctrTitle"/>
          </p:nvPr>
        </p:nvSpPr>
        <p:spPr/>
        <p:txBody>
          <a:bodyPr/>
          <a:lstStyle/>
          <a:p>
            <a:r>
              <a:rPr lang="en-GB" dirty="0"/>
              <a:t>Global climate observations</a:t>
            </a:r>
          </a:p>
        </p:txBody>
      </p:sp>
      <p:sp>
        <p:nvSpPr>
          <p:cNvPr id="3" name="Subtitle 2">
            <a:extLst>
              <a:ext uri="{FF2B5EF4-FFF2-40B4-BE49-F238E27FC236}">
                <a16:creationId xmlns:a16="http://schemas.microsoft.com/office/drawing/2014/main" id="{0878C0A5-25C3-C777-3C1E-C5A9651E5788}"/>
              </a:ext>
            </a:extLst>
          </p:cNvPr>
          <p:cNvSpPr>
            <a:spLocks noGrp="1"/>
          </p:cNvSpPr>
          <p:nvPr>
            <p:ph type="subTitle" idx="1"/>
          </p:nvPr>
        </p:nvSpPr>
        <p:spPr/>
        <p:txBody>
          <a:bodyPr/>
          <a:lstStyle/>
          <a:p>
            <a:r>
              <a:rPr lang="en-US" dirty="0"/>
              <a:t>Silvia Caldararu</a:t>
            </a:r>
          </a:p>
          <a:p>
            <a:r>
              <a:rPr lang="en-US" dirty="0"/>
              <a:t>Email: </a:t>
            </a:r>
            <a:r>
              <a:rPr lang="en-US" dirty="0" err="1"/>
              <a:t>caldaras@tcd.ie</a:t>
            </a:r>
            <a:endParaRPr lang="en-GB" dirty="0"/>
          </a:p>
        </p:txBody>
      </p:sp>
    </p:spTree>
    <p:extLst>
      <p:ext uri="{BB962C8B-B14F-4D97-AF65-F5344CB8AC3E}">
        <p14:creationId xmlns:p14="http://schemas.microsoft.com/office/powerpoint/2010/main" val="432746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450B0-6DDF-E481-44B7-3AA1C684AEDD}"/>
              </a:ext>
            </a:extLst>
          </p:cNvPr>
          <p:cNvSpPr>
            <a:spLocks noGrp="1"/>
          </p:cNvSpPr>
          <p:nvPr>
            <p:ph type="title"/>
          </p:nvPr>
        </p:nvSpPr>
        <p:spPr/>
        <p:txBody>
          <a:bodyPr/>
          <a:lstStyle/>
          <a:p>
            <a:r>
              <a:rPr lang="en-GB" dirty="0"/>
              <a:t>Atmospheric CO</a:t>
            </a:r>
            <a:r>
              <a:rPr lang="en-GB" baseline="-25000" dirty="0"/>
              <a:t>2 </a:t>
            </a:r>
            <a:r>
              <a:rPr lang="en-GB" dirty="0"/>
              <a:t>concentrations:</a:t>
            </a:r>
            <a:br>
              <a:rPr lang="en-GB" dirty="0"/>
            </a:br>
            <a:r>
              <a:rPr lang="en-GB" dirty="0"/>
              <a:t>flask measurements</a:t>
            </a:r>
          </a:p>
        </p:txBody>
      </p:sp>
      <p:pic>
        <p:nvPicPr>
          <p:cNvPr id="4098" name="Picture 2" descr="data plot">
            <a:extLst>
              <a:ext uri="{FF2B5EF4-FFF2-40B4-BE49-F238E27FC236}">
                <a16:creationId xmlns:a16="http://schemas.microsoft.com/office/drawing/2014/main" id="{67D86C20-1B54-0C41-29A4-3FA590F46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1946366"/>
            <a:ext cx="5068388" cy="38012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 plot">
            <a:extLst>
              <a:ext uri="{FF2B5EF4-FFF2-40B4-BE49-F238E27FC236}">
                <a16:creationId xmlns:a16="http://schemas.microsoft.com/office/drawing/2014/main" id="{5BAAA535-299E-13BE-3878-793B1AA80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412" y="1946365"/>
            <a:ext cx="5068388" cy="38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81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8BA1-FEB5-9351-6A96-5F04ED59F2AE}"/>
              </a:ext>
            </a:extLst>
          </p:cNvPr>
          <p:cNvSpPr>
            <a:spLocks noGrp="1"/>
          </p:cNvSpPr>
          <p:nvPr>
            <p:ph type="title"/>
          </p:nvPr>
        </p:nvSpPr>
        <p:spPr/>
        <p:txBody>
          <a:bodyPr/>
          <a:lstStyle/>
          <a:p>
            <a:r>
              <a:rPr lang="en-GB" dirty="0"/>
              <a:t>Atmospheric CO</a:t>
            </a:r>
            <a:r>
              <a:rPr lang="en-GB" baseline="-25000" dirty="0"/>
              <a:t>2 </a:t>
            </a:r>
            <a:r>
              <a:rPr lang="en-GB" dirty="0"/>
              <a:t>concentrations:</a:t>
            </a:r>
            <a:br>
              <a:rPr lang="en-GB" dirty="0"/>
            </a:br>
            <a:r>
              <a:rPr lang="en-GB" dirty="0"/>
              <a:t>flask measurements</a:t>
            </a:r>
          </a:p>
        </p:txBody>
      </p:sp>
      <p:pic>
        <p:nvPicPr>
          <p:cNvPr id="3" name="Picture 2">
            <a:extLst>
              <a:ext uri="{FF2B5EF4-FFF2-40B4-BE49-F238E27FC236}">
                <a16:creationId xmlns:a16="http://schemas.microsoft.com/office/drawing/2014/main" id="{8C5ACDB4-118D-27A2-24DA-1F00700F8665}"/>
              </a:ext>
            </a:extLst>
          </p:cNvPr>
          <p:cNvPicPr>
            <a:picLocks noChangeAspect="1"/>
          </p:cNvPicPr>
          <p:nvPr/>
        </p:nvPicPr>
        <p:blipFill>
          <a:blip r:embed="rId3"/>
          <a:stretch>
            <a:fillRect/>
          </a:stretch>
        </p:blipFill>
        <p:spPr>
          <a:xfrm>
            <a:off x="2209800" y="1585719"/>
            <a:ext cx="7772400" cy="4666276"/>
          </a:xfrm>
          <a:prstGeom prst="rect">
            <a:avLst/>
          </a:prstGeom>
        </p:spPr>
      </p:pic>
      <p:sp>
        <p:nvSpPr>
          <p:cNvPr id="4" name="TextBox 3">
            <a:extLst>
              <a:ext uri="{FF2B5EF4-FFF2-40B4-BE49-F238E27FC236}">
                <a16:creationId xmlns:a16="http://schemas.microsoft.com/office/drawing/2014/main" id="{E6A10BC2-453A-984F-1543-F1CCD8756EA2}"/>
              </a:ext>
            </a:extLst>
          </p:cNvPr>
          <p:cNvSpPr txBox="1"/>
          <p:nvPr/>
        </p:nvSpPr>
        <p:spPr>
          <a:xfrm>
            <a:off x="5225144" y="6097417"/>
            <a:ext cx="3042821" cy="369332"/>
          </a:xfrm>
          <a:prstGeom prst="rect">
            <a:avLst/>
          </a:prstGeom>
          <a:noFill/>
        </p:spPr>
        <p:txBody>
          <a:bodyPr wrap="none" rtlCol="0">
            <a:spAutoFit/>
          </a:bodyPr>
          <a:lstStyle/>
          <a:p>
            <a:r>
              <a:rPr lang="en-GB" dirty="0"/>
              <a:t>https://</a:t>
            </a:r>
            <a:r>
              <a:rPr lang="en-GB" dirty="0" err="1"/>
              <a:t>gml.noaa.gov</a:t>
            </a:r>
            <a:r>
              <a:rPr lang="en-GB" dirty="0"/>
              <a:t>/dv/</a:t>
            </a:r>
            <a:r>
              <a:rPr lang="en-GB" dirty="0" err="1"/>
              <a:t>iadv</a:t>
            </a:r>
            <a:r>
              <a:rPr lang="en-GB" dirty="0"/>
              <a:t>/</a:t>
            </a:r>
          </a:p>
        </p:txBody>
      </p:sp>
    </p:spTree>
    <p:extLst>
      <p:ext uri="{BB962C8B-B14F-4D97-AF65-F5344CB8AC3E}">
        <p14:creationId xmlns:p14="http://schemas.microsoft.com/office/powerpoint/2010/main" val="607765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FF5D-B7D3-19E2-B46F-DFF27EDE1C15}"/>
              </a:ext>
            </a:extLst>
          </p:cNvPr>
          <p:cNvSpPr>
            <a:spLocks noGrp="1"/>
          </p:cNvSpPr>
          <p:nvPr>
            <p:ph type="title"/>
          </p:nvPr>
        </p:nvSpPr>
        <p:spPr/>
        <p:txBody>
          <a:bodyPr/>
          <a:lstStyle/>
          <a:p>
            <a:r>
              <a:rPr lang="en-GB" dirty="0"/>
              <a:t>Ecosystem level CO</a:t>
            </a:r>
            <a:r>
              <a:rPr lang="en-GB" baseline="-25000" dirty="0"/>
              <a:t>2</a:t>
            </a:r>
            <a:r>
              <a:rPr lang="en-GB" dirty="0"/>
              <a:t> fluxes</a:t>
            </a:r>
          </a:p>
        </p:txBody>
      </p:sp>
      <p:pic>
        <p:nvPicPr>
          <p:cNvPr id="3" name="Picture 2" descr="FLUXNET2015 Dataset - FLUXNET">
            <a:extLst>
              <a:ext uri="{FF2B5EF4-FFF2-40B4-BE49-F238E27FC236}">
                <a16:creationId xmlns:a16="http://schemas.microsoft.com/office/drawing/2014/main" id="{838131ED-F511-28EB-CBA6-D341A600D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26" y="1690688"/>
            <a:ext cx="390144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earch Towers | Harvard Forest">
            <a:extLst>
              <a:ext uri="{FF2B5EF4-FFF2-40B4-BE49-F238E27FC236}">
                <a16:creationId xmlns:a16="http://schemas.microsoft.com/office/drawing/2014/main" id="{BD44015D-7B5A-A31E-BED6-82BDA210C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423" y="2787968"/>
            <a:ext cx="2220048" cy="29571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09DC87-431F-7EAA-735D-8214291E7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135" y="4042955"/>
            <a:ext cx="1944733" cy="25929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FD6730-871A-0C9D-F940-5CA1F8AC8E14}"/>
              </a:ext>
            </a:extLst>
          </p:cNvPr>
          <p:cNvSpPr txBox="1"/>
          <p:nvPr/>
        </p:nvSpPr>
        <p:spPr>
          <a:xfrm>
            <a:off x="7524206" y="2416628"/>
            <a:ext cx="3722948" cy="1754326"/>
          </a:xfrm>
          <a:prstGeom prst="rect">
            <a:avLst/>
          </a:prstGeom>
          <a:noFill/>
        </p:spPr>
        <p:txBody>
          <a:bodyPr wrap="square" rtlCol="0">
            <a:spAutoFit/>
          </a:bodyPr>
          <a:lstStyle/>
          <a:p>
            <a:r>
              <a:rPr lang="en-GB" dirty="0"/>
              <a:t>CO</a:t>
            </a:r>
            <a:r>
              <a:rPr lang="en-GB" baseline="-25000" dirty="0"/>
              <a:t>2</a:t>
            </a:r>
            <a:r>
              <a:rPr lang="en-GB" dirty="0"/>
              <a:t> flux in and out of an ecosystem</a:t>
            </a:r>
          </a:p>
          <a:p>
            <a:endParaRPr lang="en-GB" dirty="0"/>
          </a:p>
          <a:p>
            <a:r>
              <a:rPr lang="en-GB" dirty="0"/>
              <a:t>Automatic, high temporal frequency</a:t>
            </a:r>
          </a:p>
          <a:p>
            <a:endParaRPr lang="en-GB" dirty="0"/>
          </a:p>
          <a:p>
            <a:r>
              <a:rPr lang="en-GB" dirty="0"/>
              <a:t>Measures of ecosystem level photosynthesis (GPP) and respiration</a:t>
            </a:r>
          </a:p>
        </p:txBody>
      </p:sp>
    </p:spTree>
    <p:extLst>
      <p:ext uri="{BB962C8B-B14F-4D97-AF65-F5344CB8AC3E}">
        <p14:creationId xmlns:p14="http://schemas.microsoft.com/office/powerpoint/2010/main" val="2934343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4432-8EEB-E427-0D1F-0B15E5BCF0BD}"/>
              </a:ext>
            </a:extLst>
          </p:cNvPr>
          <p:cNvSpPr>
            <a:spLocks noGrp="1"/>
          </p:cNvSpPr>
          <p:nvPr>
            <p:ph type="title"/>
          </p:nvPr>
        </p:nvSpPr>
        <p:spPr/>
        <p:txBody>
          <a:bodyPr/>
          <a:lstStyle/>
          <a:p>
            <a:r>
              <a:rPr lang="en-GB" dirty="0"/>
              <a:t>Atmospheric CO</a:t>
            </a:r>
            <a:r>
              <a:rPr lang="en-GB" baseline="-25000" dirty="0"/>
              <a:t>2 </a:t>
            </a:r>
            <a:r>
              <a:rPr lang="en-GB" dirty="0"/>
              <a:t>concentrations:</a:t>
            </a:r>
            <a:br>
              <a:rPr lang="en-GB" dirty="0"/>
            </a:br>
            <a:r>
              <a:rPr lang="en-GB" dirty="0"/>
              <a:t>tall towers</a:t>
            </a:r>
          </a:p>
        </p:txBody>
      </p:sp>
      <p:pic>
        <p:nvPicPr>
          <p:cNvPr id="5122" name="Picture 2" descr="Image">
            <a:extLst>
              <a:ext uri="{FF2B5EF4-FFF2-40B4-BE49-F238E27FC236}">
                <a16:creationId xmlns:a16="http://schemas.microsoft.com/office/drawing/2014/main" id="{D777F44D-BF36-EBB3-7EE6-07558298C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62032"/>
            <a:ext cx="2473235" cy="1854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8D4D33-ABE7-69A0-6EE9-7565DD649AA4}"/>
              </a:ext>
            </a:extLst>
          </p:cNvPr>
          <p:cNvSpPr txBox="1"/>
          <p:nvPr/>
        </p:nvSpPr>
        <p:spPr>
          <a:xfrm>
            <a:off x="507368" y="1815701"/>
            <a:ext cx="3134897" cy="646331"/>
          </a:xfrm>
          <a:prstGeom prst="rect">
            <a:avLst/>
          </a:prstGeom>
          <a:noFill/>
        </p:spPr>
        <p:txBody>
          <a:bodyPr wrap="none" rtlCol="0">
            <a:spAutoFit/>
          </a:bodyPr>
          <a:lstStyle/>
          <a:p>
            <a:pPr algn="ctr"/>
            <a:r>
              <a:rPr lang="en-GB" dirty="0"/>
              <a:t>Amazon Tall Tower Observatory</a:t>
            </a:r>
          </a:p>
          <a:p>
            <a:pPr algn="ctr"/>
            <a:r>
              <a:rPr lang="en-GB" dirty="0"/>
              <a:t>(ATTO)</a:t>
            </a:r>
          </a:p>
        </p:txBody>
      </p:sp>
      <p:pic>
        <p:nvPicPr>
          <p:cNvPr id="5124" name="Picture 4">
            <a:extLst>
              <a:ext uri="{FF2B5EF4-FFF2-40B4-BE49-F238E27FC236}">
                <a16:creationId xmlns:a16="http://schemas.microsoft.com/office/drawing/2014/main" id="{980F022E-E65B-EE3F-FB6C-C22E6BD0F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265" y="3266349"/>
            <a:ext cx="2419895" cy="32265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6589DA-F3CF-8FE5-4F17-BB61A30A1162}"/>
              </a:ext>
            </a:extLst>
          </p:cNvPr>
          <p:cNvSpPr txBox="1"/>
          <p:nvPr/>
        </p:nvSpPr>
        <p:spPr>
          <a:xfrm>
            <a:off x="3790447" y="2897017"/>
            <a:ext cx="2357377" cy="369332"/>
          </a:xfrm>
          <a:prstGeom prst="rect">
            <a:avLst/>
          </a:prstGeom>
          <a:noFill/>
        </p:spPr>
        <p:txBody>
          <a:bodyPr wrap="none" rtlCol="0">
            <a:spAutoFit/>
          </a:bodyPr>
          <a:lstStyle/>
          <a:p>
            <a:r>
              <a:rPr lang="en-GB" dirty="0"/>
              <a:t>Argyle Maine Tower US</a:t>
            </a:r>
          </a:p>
        </p:txBody>
      </p:sp>
      <p:pic>
        <p:nvPicPr>
          <p:cNvPr id="5126" name="Picture 6">
            <a:extLst>
              <a:ext uri="{FF2B5EF4-FFF2-40B4-BE49-F238E27FC236}">
                <a16:creationId xmlns:a16="http://schemas.microsoft.com/office/drawing/2014/main" id="{3A4A06D8-A86E-A213-C45E-B4D1077BC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7824" y="1690688"/>
            <a:ext cx="3175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D57EEB-F414-56FD-F445-B89CDD21E5BE}"/>
              </a:ext>
            </a:extLst>
          </p:cNvPr>
          <p:cNvSpPr txBox="1"/>
          <p:nvPr/>
        </p:nvSpPr>
        <p:spPr>
          <a:xfrm>
            <a:off x="6897616" y="1182856"/>
            <a:ext cx="1960986" cy="369332"/>
          </a:xfrm>
          <a:prstGeom prst="rect">
            <a:avLst/>
          </a:prstGeom>
          <a:noFill/>
        </p:spPr>
        <p:txBody>
          <a:bodyPr wrap="none" rtlCol="0">
            <a:spAutoFit/>
          </a:bodyPr>
          <a:lstStyle/>
          <a:p>
            <a:r>
              <a:rPr lang="en-GB" dirty="0"/>
              <a:t>Mace Head Ireland</a:t>
            </a:r>
          </a:p>
        </p:txBody>
      </p:sp>
      <p:pic>
        <p:nvPicPr>
          <p:cNvPr id="5128" name="Picture 8">
            <a:extLst>
              <a:ext uri="{FF2B5EF4-FFF2-40B4-BE49-F238E27FC236}">
                <a16:creationId xmlns:a16="http://schemas.microsoft.com/office/drawing/2014/main" id="{3A00355D-1EB4-B214-E569-E1DC492C1E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8502" y="3873888"/>
            <a:ext cx="3485298" cy="23235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A05DA8-98F1-87E2-2909-10CDF1A96E95}"/>
              </a:ext>
            </a:extLst>
          </p:cNvPr>
          <p:cNvSpPr txBox="1"/>
          <p:nvPr/>
        </p:nvSpPr>
        <p:spPr>
          <a:xfrm>
            <a:off x="7878109" y="6308209"/>
            <a:ext cx="3837654" cy="369332"/>
          </a:xfrm>
          <a:prstGeom prst="rect">
            <a:avLst/>
          </a:prstGeom>
          <a:noFill/>
        </p:spPr>
        <p:txBody>
          <a:bodyPr wrap="none" rtlCol="0">
            <a:spAutoFit/>
          </a:bodyPr>
          <a:lstStyle/>
          <a:p>
            <a:r>
              <a:rPr lang="en-GB" dirty="0" err="1"/>
              <a:t>Zotino</a:t>
            </a:r>
            <a:r>
              <a:rPr lang="en-GB" dirty="0"/>
              <a:t> Tall Tower observatory (ZOTTO)</a:t>
            </a:r>
          </a:p>
        </p:txBody>
      </p:sp>
    </p:spTree>
    <p:extLst>
      <p:ext uri="{BB962C8B-B14F-4D97-AF65-F5344CB8AC3E}">
        <p14:creationId xmlns:p14="http://schemas.microsoft.com/office/powerpoint/2010/main" val="15379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746CD7-E159-7225-E322-D3A9B7D4618E}"/>
              </a:ext>
            </a:extLst>
          </p:cNvPr>
          <p:cNvSpPr>
            <a:spLocks noGrp="1"/>
          </p:cNvSpPr>
          <p:nvPr>
            <p:ph type="title"/>
          </p:nvPr>
        </p:nvSpPr>
        <p:spPr/>
        <p:txBody>
          <a:bodyPr/>
          <a:lstStyle/>
          <a:p>
            <a:r>
              <a:rPr lang="en-GB" dirty="0"/>
              <a:t>Atmospheric CO</a:t>
            </a:r>
            <a:r>
              <a:rPr lang="en-GB" baseline="-25000" dirty="0"/>
              <a:t>2 </a:t>
            </a:r>
            <a:r>
              <a:rPr lang="en-GB" dirty="0"/>
              <a:t>concentrations:</a:t>
            </a:r>
            <a:br>
              <a:rPr lang="en-GB" dirty="0"/>
            </a:br>
            <a:r>
              <a:rPr lang="en-GB" dirty="0"/>
              <a:t>tall towers</a:t>
            </a:r>
          </a:p>
        </p:txBody>
      </p:sp>
      <p:pic>
        <p:nvPicPr>
          <p:cNvPr id="6146" name="Picture 2" descr="View of a typical eddy covariance tower equipped with fast sensors for ozone flux measurement. The snapshot of single leaves shows ozone penetrating stomata and causing oxidative damage in the form of visual necrotic spots">
            <a:extLst>
              <a:ext uri="{FF2B5EF4-FFF2-40B4-BE49-F238E27FC236}">
                <a16:creationId xmlns:a16="http://schemas.microsoft.com/office/drawing/2014/main" id="{5F0998F6-A4B8-BB9A-E208-EC4BE3065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269" y="2507751"/>
            <a:ext cx="4201362" cy="23643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a:extLst>
              <a:ext uri="{FF2B5EF4-FFF2-40B4-BE49-F238E27FC236}">
                <a16:creationId xmlns:a16="http://schemas.microsoft.com/office/drawing/2014/main" id="{6198A9F5-6FD0-763A-50C8-4A0D9D809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738" y="2507752"/>
            <a:ext cx="3152503" cy="23643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73CD99-A401-4627-28BE-474B2B3901C2}"/>
              </a:ext>
            </a:extLst>
          </p:cNvPr>
          <p:cNvSpPr txBox="1"/>
          <p:nvPr/>
        </p:nvSpPr>
        <p:spPr>
          <a:xfrm>
            <a:off x="2834641" y="5504525"/>
            <a:ext cx="6958380" cy="369332"/>
          </a:xfrm>
          <a:prstGeom prst="rect">
            <a:avLst/>
          </a:prstGeom>
          <a:noFill/>
        </p:spPr>
        <p:txBody>
          <a:bodyPr wrap="none" rtlCol="0">
            <a:spAutoFit/>
          </a:bodyPr>
          <a:lstStyle/>
          <a:p>
            <a:r>
              <a:rPr lang="en-GB" dirty="0"/>
              <a:t>Tall towers vs. short towers: tall towers measure regional concentrations</a:t>
            </a:r>
          </a:p>
        </p:txBody>
      </p:sp>
    </p:spTree>
    <p:extLst>
      <p:ext uri="{BB962C8B-B14F-4D97-AF65-F5344CB8AC3E}">
        <p14:creationId xmlns:p14="http://schemas.microsoft.com/office/powerpoint/2010/main" val="1870704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746CD7-E159-7225-E322-D3A9B7D4618E}"/>
              </a:ext>
            </a:extLst>
          </p:cNvPr>
          <p:cNvSpPr>
            <a:spLocks noGrp="1"/>
          </p:cNvSpPr>
          <p:nvPr>
            <p:ph type="title"/>
          </p:nvPr>
        </p:nvSpPr>
        <p:spPr/>
        <p:txBody>
          <a:bodyPr/>
          <a:lstStyle/>
          <a:p>
            <a:r>
              <a:rPr lang="en-GB" dirty="0"/>
              <a:t>Atmospheric CO</a:t>
            </a:r>
            <a:r>
              <a:rPr lang="en-GB" baseline="-25000" dirty="0"/>
              <a:t>2 </a:t>
            </a:r>
            <a:r>
              <a:rPr lang="en-GB" dirty="0"/>
              <a:t>concentrations:</a:t>
            </a:r>
            <a:br>
              <a:rPr lang="en-GB" dirty="0"/>
            </a:br>
            <a:r>
              <a:rPr lang="en-GB" dirty="0"/>
              <a:t>tall towers</a:t>
            </a:r>
          </a:p>
        </p:txBody>
      </p:sp>
      <p:pic>
        <p:nvPicPr>
          <p:cNvPr id="1026" name="Picture 2" descr="Example footprint climatology for the ICOS flux tower Norunda, Sweden,... |  Download Scientific Diagram">
            <a:extLst>
              <a:ext uri="{FF2B5EF4-FFF2-40B4-BE49-F238E27FC236}">
                <a16:creationId xmlns:a16="http://schemas.microsoft.com/office/drawing/2014/main" id="{DDEE2099-0B4C-B0C6-46A9-62DF221AA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881" y="1918335"/>
            <a:ext cx="3660882" cy="30213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CHNISCHE UNIVERSITÄT MÜNCHEN Flux Footprint Modeling of  Biosphere-Atmosphere Exchange Measurements Katja Heidbach">
            <a:extLst>
              <a:ext uri="{FF2B5EF4-FFF2-40B4-BE49-F238E27FC236}">
                <a16:creationId xmlns:a16="http://schemas.microsoft.com/office/drawing/2014/main" id="{247263B1-D6BC-0149-E097-DF139BC6B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787" y="2349500"/>
            <a:ext cx="3771900" cy="215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8FCCD16-4574-1097-11B0-847076BF5693}"/>
              </a:ext>
            </a:extLst>
          </p:cNvPr>
          <p:cNvSpPr txBox="1"/>
          <p:nvPr/>
        </p:nvSpPr>
        <p:spPr>
          <a:xfrm>
            <a:off x="2341909" y="5167312"/>
            <a:ext cx="5767556" cy="1323439"/>
          </a:xfrm>
          <a:prstGeom prst="rect">
            <a:avLst/>
          </a:prstGeom>
          <a:noFill/>
        </p:spPr>
        <p:txBody>
          <a:bodyPr wrap="square" rtlCol="0">
            <a:spAutoFit/>
          </a:bodyPr>
          <a:lstStyle/>
          <a:p>
            <a:pPr algn="ctr"/>
            <a:r>
              <a:rPr lang="en-GB" sz="2000" dirty="0"/>
              <a:t>A footprint is the area of which the CO</a:t>
            </a:r>
            <a:r>
              <a:rPr lang="en-GB" sz="2000" baseline="-25000" dirty="0"/>
              <a:t>2</a:t>
            </a:r>
            <a:r>
              <a:rPr lang="en-GB" sz="2000" dirty="0"/>
              <a:t> measurement is representative of. It depends on the predominant winds and the type of landscape surrounding the tower</a:t>
            </a:r>
          </a:p>
        </p:txBody>
      </p:sp>
    </p:spTree>
    <p:extLst>
      <p:ext uri="{BB962C8B-B14F-4D97-AF65-F5344CB8AC3E}">
        <p14:creationId xmlns:p14="http://schemas.microsoft.com/office/powerpoint/2010/main" val="299129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F83E0-25F9-5B87-B02C-40BA290AAC88}"/>
              </a:ext>
            </a:extLst>
          </p:cNvPr>
          <p:cNvSpPr>
            <a:spLocks noGrp="1"/>
          </p:cNvSpPr>
          <p:nvPr>
            <p:ph type="title"/>
          </p:nvPr>
        </p:nvSpPr>
        <p:spPr/>
        <p:txBody>
          <a:bodyPr/>
          <a:lstStyle/>
          <a:p>
            <a:r>
              <a:rPr lang="en-GB" dirty="0"/>
              <a:t>Spatial bias</a:t>
            </a:r>
          </a:p>
        </p:txBody>
      </p:sp>
      <p:pic>
        <p:nvPicPr>
          <p:cNvPr id="3" name="Picture 2" descr="FLUXNET2015 Dataset - FLUXNET">
            <a:extLst>
              <a:ext uri="{FF2B5EF4-FFF2-40B4-BE49-F238E27FC236}">
                <a16:creationId xmlns:a16="http://schemas.microsoft.com/office/drawing/2014/main" id="{CC4AD7A4-495E-AE0F-7C2E-9749A6A77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99" y="1874519"/>
            <a:ext cx="5585097" cy="3141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15EF08-A680-F2CB-331F-CE06B53AF299}"/>
              </a:ext>
            </a:extLst>
          </p:cNvPr>
          <p:cNvPicPr>
            <a:picLocks noChangeAspect="1"/>
          </p:cNvPicPr>
          <p:nvPr/>
        </p:nvPicPr>
        <p:blipFill>
          <a:blip r:embed="rId3"/>
          <a:stretch>
            <a:fillRect/>
          </a:stretch>
        </p:blipFill>
        <p:spPr>
          <a:xfrm>
            <a:off x="6953829" y="1554779"/>
            <a:ext cx="4749825" cy="4577926"/>
          </a:xfrm>
          <a:prstGeom prst="rect">
            <a:avLst/>
          </a:prstGeom>
        </p:spPr>
      </p:pic>
    </p:spTree>
    <p:extLst>
      <p:ext uri="{BB962C8B-B14F-4D97-AF65-F5344CB8AC3E}">
        <p14:creationId xmlns:p14="http://schemas.microsoft.com/office/powerpoint/2010/main" val="3345565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F0AF-E03A-7346-5FCC-ED1AB1E1DC6F}"/>
              </a:ext>
            </a:extLst>
          </p:cNvPr>
          <p:cNvSpPr>
            <a:spLocks noGrp="1"/>
          </p:cNvSpPr>
          <p:nvPr>
            <p:ph type="title"/>
          </p:nvPr>
        </p:nvSpPr>
        <p:spPr/>
        <p:txBody>
          <a:bodyPr/>
          <a:lstStyle/>
          <a:p>
            <a:r>
              <a:rPr lang="en-GB" dirty="0"/>
              <a:t>Satellite based remote sensing</a:t>
            </a:r>
          </a:p>
        </p:txBody>
      </p:sp>
      <p:pic>
        <p:nvPicPr>
          <p:cNvPr id="7170" name="Picture 2" descr="NASA - NASA Prepares Satellite for a New Era of Earth Observation">
            <a:extLst>
              <a:ext uri="{FF2B5EF4-FFF2-40B4-BE49-F238E27FC236}">
                <a16:creationId xmlns:a16="http://schemas.microsoft.com/office/drawing/2014/main" id="{D3C405D6-7F9C-7AB9-5835-A0109128E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57" y="1524000"/>
            <a:ext cx="3927566" cy="29456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SA - 4. The polar orbit">
            <a:extLst>
              <a:ext uri="{FF2B5EF4-FFF2-40B4-BE49-F238E27FC236}">
                <a16:creationId xmlns:a16="http://schemas.microsoft.com/office/drawing/2014/main" id="{1A8F628E-F42F-5371-BD0D-719FE1078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668" y="4828721"/>
            <a:ext cx="2132874" cy="1599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467172-1F29-1F11-D624-4F85B7AC24AE}"/>
              </a:ext>
            </a:extLst>
          </p:cNvPr>
          <p:cNvSpPr txBox="1"/>
          <p:nvPr/>
        </p:nvSpPr>
        <p:spPr>
          <a:xfrm>
            <a:off x="5763585" y="2003223"/>
            <a:ext cx="4707747" cy="4524315"/>
          </a:xfrm>
          <a:prstGeom prst="rect">
            <a:avLst/>
          </a:prstGeom>
          <a:noFill/>
        </p:spPr>
        <p:txBody>
          <a:bodyPr wrap="square" rtlCol="0">
            <a:spAutoFit/>
          </a:bodyPr>
          <a:lstStyle/>
          <a:p>
            <a:r>
              <a:rPr lang="en-GB" sz="2400" dirty="0">
                <a:latin typeface="Georgia" panose="02040502050405020303" pitchFamily="18" charset="0"/>
              </a:rPr>
              <a:t>Global extent</a:t>
            </a:r>
          </a:p>
          <a:p>
            <a:endParaRPr lang="en-GB" sz="2400" dirty="0">
              <a:latin typeface="Georgia" panose="02040502050405020303" pitchFamily="18" charset="0"/>
            </a:endParaRPr>
          </a:p>
          <a:p>
            <a:r>
              <a:rPr lang="en-GB" sz="2400" dirty="0">
                <a:latin typeface="Georgia" panose="02040502050405020303" pitchFamily="18" charset="0"/>
              </a:rPr>
              <a:t>Relative coarse spatial resolution (but getting better)</a:t>
            </a:r>
          </a:p>
          <a:p>
            <a:endParaRPr lang="en-GB" sz="2400" dirty="0">
              <a:latin typeface="Georgia" panose="02040502050405020303" pitchFamily="18" charset="0"/>
            </a:endParaRPr>
          </a:p>
          <a:p>
            <a:r>
              <a:rPr lang="en-GB" sz="2400" dirty="0">
                <a:latin typeface="Georgia" panose="02040502050405020303" pitchFamily="18" charset="0"/>
              </a:rPr>
              <a:t>Every 8-16 days (orbit restrictions)</a:t>
            </a:r>
          </a:p>
          <a:p>
            <a:endParaRPr lang="en-GB" sz="2400" dirty="0">
              <a:latin typeface="Georgia" panose="02040502050405020303" pitchFamily="18" charset="0"/>
            </a:endParaRPr>
          </a:p>
          <a:p>
            <a:r>
              <a:rPr lang="en-GB" sz="2400" dirty="0">
                <a:latin typeface="Georgia" panose="02040502050405020303" pitchFamily="18" charset="0"/>
              </a:rPr>
              <a:t>Longest timeseries goes back to the 80s</a:t>
            </a:r>
          </a:p>
          <a:p>
            <a:endParaRPr lang="en-GB" sz="2400" dirty="0">
              <a:latin typeface="Georgia" panose="02040502050405020303" pitchFamily="18" charset="0"/>
            </a:endParaRPr>
          </a:p>
          <a:p>
            <a:r>
              <a:rPr lang="en-GB" sz="2400" dirty="0">
                <a:latin typeface="Georgia" panose="02040502050405020303" pitchFamily="18" charset="0"/>
              </a:rPr>
              <a:t>Cannot measure through clouds</a:t>
            </a:r>
          </a:p>
        </p:txBody>
      </p:sp>
    </p:spTree>
    <p:extLst>
      <p:ext uri="{BB962C8B-B14F-4D97-AF65-F5344CB8AC3E}">
        <p14:creationId xmlns:p14="http://schemas.microsoft.com/office/powerpoint/2010/main" val="656106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D7F3-F8AA-B10D-49C8-441587749ED5}"/>
              </a:ext>
            </a:extLst>
          </p:cNvPr>
          <p:cNvSpPr>
            <a:spLocks noGrp="1"/>
          </p:cNvSpPr>
          <p:nvPr>
            <p:ph type="title"/>
          </p:nvPr>
        </p:nvSpPr>
        <p:spPr/>
        <p:txBody>
          <a:bodyPr/>
          <a:lstStyle/>
          <a:p>
            <a:r>
              <a:rPr lang="en-GB" dirty="0"/>
              <a:t>Atmospheric CO</a:t>
            </a:r>
            <a:r>
              <a:rPr lang="en-GB" baseline="-25000" dirty="0"/>
              <a:t>2</a:t>
            </a:r>
            <a:r>
              <a:rPr lang="en-GB" dirty="0"/>
              <a:t> concentrations:</a:t>
            </a:r>
            <a:br>
              <a:rPr lang="en-GB" dirty="0"/>
            </a:br>
            <a:r>
              <a:rPr lang="en-GB" dirty="0"/>
              <a:t>satellite measurements</a:t>
            </a:r>
          </a:p>
        </p:txBody>
      </p:sp>
      <p:pic>
        <p:nvPicPr>
          <p:cNvPr id="4" name="Online Media 3" descr="OCO-2 Animation: Using Instruments (Wide View)">
            <a:hlinkClick r:id="" action="ppaction://media"/>
            <a:extLst>
              <a:ext uri="{FF2B5EF4-FFF2-40B4-BE49-F238E27FC236}">
                <a16:creationId xmlns:a16="http://schemas.microsoft.com/office/drawing/2014/main" id="{DD9F1A47-6315-7B09-0175-EC0F679237E3}"/>
              </a:ext>
            </a:extLst>
          </p:cNvPr>
          <p:cNvPicPr>
            <a:picLocks noRot="1" noChangeAspect="1"/>
          </p:cNvPicPr>
          <p:nvPr>
            <a:videoFile r:link="rId1"/>
          </p:nvPr>
        </p:nvPicPr>
        <p:blipFill>
          <a:blip r:embed="rId3"/>
          <a:stretch>
            <a:fillRect/>
          </a:stretch>
        </p:blipFill>
        <p:spPr>
          <a:xfrm>
            <a:off x="1821417" y="1662597"/>
            <a:ext cx="8549165" cy="4830278"/>
          </a:xfrm>
          <a:prstGeom prst="rect">
            <a:avLst/>
          </a:prstGeom>
        </p:spPr>
      </p:pic>
    </p:spTree>
    <p:extLst>
      <p:ext uri="{BB962C8B-B14F-4D97-AF65-F5344CB8AC3E}">
        <p14:creationId xmlns:p14="http://schemas.microsoft.com/office/powerpoint/2010/main" val="225822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D7F3-F8AA-B10D-49C8-441587749ED5}"/>
              </a:ext>
            </a:extLst>
          </p:cNvPr>
          <p:cNvSpPr>
            <a:spLocks noGrp="1"/>
          </p:cNvSpPr>
          <p:nvPr>
            <p:ph type="title"/>
          </p:nvPr>
        </p:nvSpPr>
        <p:spPr/>
        <p:txBody>
          <a:bodyPr/>
          <a:lstStyle/>
          <a:p>
            <a:r>
              <a:rPr lang="en-GB" dirty="0"/>
              <a:t>Atmospheric CO</a:t>
            </a:r>
            <a:r>
              <a:rPr lang="en-GB" baseline="-25000" dirty="0"/>
              <a:t>2</a:t>
            </a:r>
            <a:r>
              <a:rPr lang="en-GB" dirty="0"/>
              <a:t> concentrations:</a:t>
            </a:r>
            <a:br>
              <a:rPr lang="en-GB" dirty="0"/>
            </a:br>
            <a:r>
              <a:rPr lang="en-GB" dirty="0"/>
              <a:t>satellite measurements</a:t>
            </a:r>
          </a:p>
        </p:txBody>
      </p:sp>
      <p:pic>
        <p:nvPicPr>
          <p:cNvPr id="7" name="Picture 6">
            <a:extLst>
              <a:ext uri="{FF2B5EF4-FFF2-40B4-BE49-F238E27FC236}">
                <a16:creationId xmlns:a16="http://schemas.microsoft.com/office/drawing/2014/main" id="{249EBAB0-B937-18A7-913E-D1673F47ACFA}"/>
              </a:ext>
            </a:extLst>
          </p:cNvPr>
          <p:cNvPicPr>
            <a:picLocks noChangeAspect="1"/>
          </p:cNvPicPr>
          <p:nvPr/>
        </p:nvPicPr>
        <p:blipFill>
          <a:blip r:embed="rId2"/>
          <a:stretch>
            <a:fillRect/>
          </a:stretch>
        </p:blipFill>
        <p:spPr>
          <a:xfrm>
            <a:off x="1289949" y="1815737"/>
            <a:ext cx="2274587" cy="4258492"/>
          </a:xfrm>
          <a:prstGeom prst="rect">
            <a:avLst/>
          </a:prstGeom>
        </p:spPr>
      </p:pic>
      <p:pic>
        <p:nvPicPr>
          <p:cNvPr id="4104" name="Picture 8" descr="Atmospheric Windows">
            <a:extLst>
              <a:ext uri="{FF2B5EF4-FFF2-40B4-BE49-F238E27FC236}">
                <a16:creationId xmlns:a16="http://schemas.microsoft.com/office/drawing/2014/main" id="{FED0DD72-5868-214B-B446-6FFECDEA9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051" y="1963783"/>
            <a:ext cx="6858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A3C975-E24F-0171-3407-AAF3EBAF7C6D}"/>
              </a:ext>
            </a:extLst>
          </p:cNvPr>
          <p:cNvSpPr txBox="1"/>
          <p:nvPr/>
        </p:nvSpPr>
        <p:spPr>
          <a:xfrm>
            <a:off x="4244423" y="4415246"/>
            <a:ext cx="4586068" cy="1200329"/>
          </a:xfrm>
          <a:prstGeom prst="rect">
            <a:avLst/>
          </a:prstGeom>
          <a:noFill/>
        </p:spPr>
        <p:txBody>
          <a:bodyPr wrap="square" rtlCol="0">
            <a:spAutoFit/>
          </a:bodyPr>
          <a:lstStyle/>
          <a:p>
            <a:r>
              <a:rPr lang="en-GB" dirty="0"/>
              <a:t>Remote sensing measurements use reflected solar radiation to measure CO</a:t>
            </a:r>
            <a:r>
              <a:rPr lang="en-GB" baseline="-25000" dirty="0"/>
              <a:t>2</a:t>
            </a:r>
            <a:r>
              <a:rPr lang="en-GB" dirty="0"/>
              <a:t> concentrations based on the spectral properties of the atmosphere. </a:t>
            </a:r>
          </a:p>
        </p:txBody>
      </p:sp>
    </p:spTree>
    <p:extLst>
      <p:ext uri="{BB962C8B-B14F-4D97-AF65-F5344CB8AC3E}">
        <p14:creationId xmlns:p14="http://schemas.microsoft.com/office/powerpoint/2010/main" val="13138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5671054-AE97-3111-71B7-7DE81F8B8BBB}"/>
              </a:ext>
            </a:extLst>
          </p:cNvPr>
          <p:cNvSpPr/>
          <p:nvPr/>
        </p:nvSpPr>
        <p:spPr>
          <a:xfrm>
            <a:off x="1875019" y="124057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fundamentals</a:t>
            </a:r>
          </a:p>
        </p:txBody>
      </p:sp>
      <p:sp>
        <p:nvSpPr>
          <p:cNvPr id="8" name="TextBox 7">
            <a:extLst>
              <a:ext uri="{FF2B5EF4-FFF2-40B4-BE49-F238E27FC236}">
                <a16:creationId xmlns:a16="http://schemas.microsoft.com/office/drawing/2014/main" id="{477FD85C-9369-113A-E34B-AFBA59459944}"/>
              </a:ext>
            </a:extLst>
          </p:cNvPr>
          <p:cNvSpPr txBox="1"/>
          <p:nvPr/>
        </p:nvSpPr>
        <p:spPr>
          <a:xfrm>
            <a:off x="-3041497" y="-610935"/>
            <a:ext cx="49177" cy="1938992"/>
          </a:xfrm>
          <a:prstGeom prst="rect">
            <a:avLst/>
          </a:prstGeom>
          <a:noFill/>
        </p:spPr>
        <p:txBody>
          <a:bodyPr wrap="square" rtlCol="0">
            <a:spAutoFit/>
          </a:bodyPr>
          <a:lstStyle/>
          <a:p>
            <a:r>
              <a:rPr lang="en-US" sz="1200" dirty="0"/>
              <a:t>Atmosphere</a:t>
            </a:r>
            <a:endParaRPr lang="en-US" dirty="0"/>
          </a:p>
        </p:txBody>
      </p:sp>
      <p:pic>
        <p:nvPicPr>
          <p:cNvPr id="3074" name="Picture 2" descr="Spectacular cirrus clouds over Algeria | EUMETSAT">
            <a:extLst>
              <a:ext uri="{FF2B5EF4-FFF2-40B4-BE49-F238E27FC236}">
                <a16:creationId xmlns:a16="http://schemas.microsoft.com/office/drawing/2014/main" id="{B9532B7D-77C1-7BF9-2753-D25D78AE5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599" y="1784859"/>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956250-0F46-6513-34AE-AD776DFB9BCB}"/>
              </a:ext>
            </a:extLst>
          </p:cNvPr>
          <p:cNvSpPr txBox="1"/>
          <p:nvPr/>
        </p:nvSpPr>
        <p:spPr>
          <a:xfrm>
            <a:off x="2569437" y="1784859"/>
            <a:ext cx="952953" cy="276999"/>
          </a:xfrm>
          <a:prstGeom prst="rect">
            <a:avLst/>
          </a:prstGeom>
          <a:noFill/>
        </p:spPr>
        <p:txBody>
          <a:bodyPr wrap="none" rtlCol="0">
            <a:spAutoFit/>
          </a:bodyPr>
          <a:lstStyle/>
          <a:p>
            <a:r>
              <a:rPr lang="en-US" sz="1200" dirty="0"/>
              <a:t>Atmosphere</a:t>
            </a:r>
            <a:endParaRPr lang="en-US" dirty="0"/>
          </a:p>
        </p:txBody>
      </p:sp>
      <p:pic>
        <p:nvPicPr>
          <p:cNvPr id="3076" name="Picture 4" descr="Visiting Brazil's Amazon rainforest | CN Traveller">
            <a:extLst>
              <a:ext uri="{FF2B5EF4-FFF2-40B4-BE49-F238E27FC236}">
                <a16:creationId xmlns:a16="http://schemas.microsoft.com/office/drawing/2014/main" id="{79071D02-F7DC-9A21-7A81-9CE08B477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37" y="2311700"/>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894046-E154-78E7-88B5-5587ACB30F52}"/>
              </a:ext>
            </a:extLst>
          </p:cNvPr>
          <p:cNvSpPr txBox="1"/>
          <p:nvPr/>
        </p:nvSpPr>
        <p:spPr>
          <a:xfrm>
            <a:off x="3522389" y="2034701"/>
            <a:ext cx="942887" cy="253916"/>
          </a:xfrm>
          <a:prstGeom prst="rect">
            <a:avLst/>
          </a:prstGeom>
          <a:noFill/>
        </p:spPr>
        <p:txBody>
          <a:bodyPr wrap="none" rtlCol="0">
            <a:spAutoFit/>
          </a:bodyPr>
          <a:lstStyle/>
          <a:p>
            <a:r>
              <a:rPr lang="en-US" sz="1050" dirty="0"/>
              <a:t>Global C cycle</a:t>
            </a:r>
          </a:p>
        </p:txBody>
      </p:sp>
      <p:pic>
        <p:nvPicPr>
          <p:cNvPr id="3078" name="Picture 6" descr="What is World Ocean Day and why is it important? | World Economic Forum">
            <a:extLst>
              <a:ext uri="{FF2B5EF4-FFF2-40B4-BE49-F238E27FC236}">
                <a16:creationId xmlns:a16="http://schemas.microsoft.com/office/drawing/2014/main" id="{F07441AA-DDD7-F28D-828F-760E559D3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228" y="2288617"/>
            <a:ext cx="751114" cy="56333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D63DC91-2489-17AF-1AE7-09A3A064A589}"/>
              </a:ext>
            </a:extLst>
          </p:cNvPr>
          <p:cNvSpPr/>
          <p:nvPr/>
        </p:nvSpPr>
        <p:spPr>
          <a:xfrm>
            <a:off x="5584780" y="1343988"/>
            <a:ext cx="3287486" cy="2100943"/>
          </a:xfrm>
          <a:prstGeom prst="roundRect">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D6C432FA-D36E-E438-8AEE-4B3C1E0E35AF}"/>
              </a:ext>
            </a:extLst>
          </p:cNvPr>
          <p:cNvSpPr/>
          <p:nvPr/>
        </p:nvSpPr>
        <p:spPr>
          <a:xfrm>
            <a:off x="5835152" y="151311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Predicting climate</a:t>
            </a:r>
          </a:p>
        </p:txBody>
      </p:sp>
      <p:sp>
        <p:nvSpPr>
          <p:cNvPr id="13" name="Rounded Rectangle 12">
            <a:extLst>
              <a:ext uri="{FF2B5EF4-FFF2-40B4-BE49-F238E27FC236}">
                <a16:creationId xmlns:a16="http://schemas.microsoft.com/office/drawing/2014/main" id="{668562AB-4FB4-1C3E-FE3E-0764E268A817}"/>
              </a:ext>
            </a:extLst>
          </p:cNvPr>
          <p:cNvSpPr/>
          <p:nvPr/>
        </p:nvSpPr>
        <p:spPr>
          <a:xfrm>
            <a:off x="1624647" y="1099645"/>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0" name="Picture 8" descr="Climate change 2021: the physical science basis (AR6) | PreventionWeb">
            <a:extLst>
              <a:ext uri="{FF2B5EF4-FFF2-40B4-BE49-F238E27FC236}">
                <a16:creationId xmlns:a16="http://schemas.microsoft.com/office/drawing/2014/main" id="{99A6EEE7-BCED-8D76-51DC-C9741F3CB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6923" y="2034701"/>
            <a:ext cx="840800" cy="11217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097A9F3-D812-3F80-F78E-18C9332EF9F8}"/>
              </a:ext>
            </a:extLst>
          </p:cNvPr>
          <p:cNvSpPr txBox="1"/>
          <p:nvPr/>
        </p:nvSpPr>
        <p:spPr>
          <a:xfrm>
            <a:off x="6697723" y="2011618"/>
            <a:ext cx="895951" cy="276999"/>
          </a:xfrm>
          <a:prstGeom prst="rect">
            <a:avLst/>
          </a:prstGeom>
          <a:noFill/>
        </p:spPr>
        <p:txBody>
          <a:bodyPr wrap="none" rtlCol="0">
            <a:spAutoFit/>
          </a:bodyPr>
          <a:lstStyle/>
          <a:p>
            <a:r>
              <a:rPr lang="en-US" sz="1200" dirty="0"/>
              <a:t>IPCC report</a:t>
            </a:r>
            <a:endParaRPr lang="en-US" dirty="0"/>
          </a:p>
        </p:txBody>
      </p:sp>
      <p:sp>
        <p:nvSpPr>
          <p:cNvPr id="15" name="TextBox 14">
            <a:extLst>
              <a:ext uri="{FF2B5EF4-FFF2-40B4-BE49-F238E27FC236}">
                <a16:creationId xmlns:a16="http://schemas.microsoft.com/office/drawing/2014/main" id="{ADC22D5F-7349-97BB-77CD-F6BEE10DB5D0}"/>
              </a:ext>
            </a:extLst>
          </p:cNvPr>
          <p:cNvSpPr txBox="1"/>
          <p:nvPr/>
        </p:nvSpPr>
        <p:spPr>
          <a:xfrm>
            <a:off x="7274285" y="2311700"/>
            <a:ext cx="1479379" cy="276999"/>
          </a:xfrm>
          <a:prstGeom prst="rect">
            <a:avLst/>
          </a:prstGeom>
          <a:noFill/>
        </p:spPr>
        <p:txBody>
          <a:bodyPr wrap="none" rtlCol="0">
            <a:spAutoFit/>
          </a:bodyPr>
          <a:lstStyle/>
          <a:p>
            <a:r>
              <a:rPr lang="en-US" sz="1200" dirty="0"/>
              <a:t>Earth system models</a:t>
            </a:r>
            <a:endParaRPr lang="en-US" dirty="0"/>
          </a:p>
        </p:txBody>
      </p:sp>
      <p:sp>
        <p:nvSpPr>
          <p:cNvPr id="16" name="Rounded Rectangle 15">
            <a:extLst>
              <a:ext uri="{FF2B5EF4-FFF2-40B4-BE49-F238E27FC236}">
                <a16:creationId xmlns:a16="http://schemas.microsoft.com/office/drawing/2014/main" id="{FF9E6942-B46D-6F94-4B7A-32160B296059}"/>
              </a:ext>
            </a:extLst>
          </p:cNvPr>
          <p:cNvSpPr/>
          <p:nvPr/>
        </p:nvSpPr>
        <p:spPr>
          <a:xfrm>
            <a:off x="2547666" y="4081746"/>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impacts</a:t>
            </a:r>
          </a:p>
        </p:txBody>
      </p:sp>
      <p:sp>
        <p:nvSpPr>
          <p:cNvPr id="17" name="Rounded Rectangle 16">
            <a:extLst>
              <a:ext uri="{FF2B5EF4-FFF2-40B4-BE49-F238E27FC236}">
                <a16:creationId xmlns:a16="http://schemas.microsoft.com/office/drawing/2014/main" id="{9F220B65-A0E0-6B33-0171-9C165D9619A8}"/>
              </a:ext>
            </a:extLst>
          </p:cNvPr>
          <p:cNvSpPr/>
          <p:nvPr/>
        </p:nvSpPr>
        <p:spPr>
          <a:xfrm>
            <a:off x="2308180" y="3896689"/>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2" name="Picture 10">
            <a:extLst>
              <a:ext uri="{FF2B5EF4-FFF2-40B4-BE49-F238E27FC236}">
                <a16:creationId xmlns:a16="http://schemas.microsoft.com/office/drawing/2014/main" id="{BE120946-1EE2-9E96-AE9A-8E587B9C5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140" y="4525129"/>
            <a:ext cx="1259750" cy="8759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431E2A-C121-B49C-8FFC-7BB2627E7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849" y="5285982"/>
            <a:ext cx="1848985" cy="5797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C318C9F-0711-2112-7FCA-B0036670C9B6}"/>
              </a:ext>
            </a:extLst>
          </p:cNvPr>
          <p:cNvSpPr txBox="1"/>
          <p:nvPr/>
        </p:nvSpPr>
        <p:spPr>
          <a:xfrm>
            <a:off x="3774866" y="4567415"/>
            <a:ext cx="1035861" cy="253916"/>
          </a:xfrm>
          <a:prstGeom prst="rect">
            <a:avLst/>
          </a:prstGeom>
          <a:noFill/>
        </p:spPr>
        <p:txBody>
          <a:bodyPr wrap="none" rtlCol="0">
            <a:spAutoFit/>
          </a:bodyPr>
          <a:lstStyle/>
          <a:p>
            <a:r>
              <a:rPr lang="en-US" sz="1050" dirty="0"/>
              <a:t>Extreme events</a:t>
            </a:r>
          </a:p>
        </p:txBody>
      </p:sp>
      <p:sp>
        <p:nvSpPr>
          <p:cNvPr id="19" name="TextBox 18">
            <a:extLst>
              <a:ext uri="{FF2B5EF4-FFF2-40B4-BE49-F238E27FC236}">
                <a16:creationId xmlns:a16="http://schemas.microsoft.com/office/drawing/2014/main" id="{7331F0B1-45EB-7EF0-C69E-5EB7034D10E6}"/>
              </a:ext>
            </a:extLst>
          </p:cNvPr>
          <p:cNvSpPr txBox="1"/>
          <p:nvPr/>
        </p:nvSpPr>
        <p:spPr>
          <a:xfrm>
            <a:off x="3957533" y="5027097"/>
            <a:ext cx="1124026" cy="253916"/>
          </a:xfrm>
          <a:prstGeom prst="rect">
            <a:avLst/>
          </a:prstGeom>
          <a:noFill/>
        </p:spPr>
        <p:txBody>
          <a:bodyPr wrap="none" rtlCol="0">
            <a:spAutoFit/>
          </a:bodyPr>
          <a:lstStyle/>
          <a:p>
            <a:r>
              <a:rPr lang="en-US" sz="1050" dirty="0"/>
              <a:t>Sea ice, ice caps,</a:t>
            </a:r>
          </a:p>
        </p:txBody>
      </p:sp>
      <p:sp>
        <p:nvSpPr>
          <p:cNvPr id="20" name="TextBox 19">
            <a:extLst>
              <a:ext uri="{FF2B5EF4-FFF2-40B4-BE49-F238E27FC236}">
                <a16:creationId xmlns:a16="http://schemas.microsoft.com/office/drawing/2014/main" id="{BBE8E163-4F6F-F7D3-F738-48A6B1CE669B}"/>
              </a:ext>
            </a:extLst>
          </p:cNvPr>
          <p:cNvSpPr txBox="1"/>
          <p:nvPr/>
        </p:nvSpPr>
        <p:spPr>
          <a:xfrm>
            <a:off x="4451575" y="4778598"/>
            <a:ext cx="957313" cy="253916"/>
          </a:xfrm>
          <a:prstGeom prst="rect">
            <a:avLst/>
          </a:prstGeom>
          <a:noFill/>
        </p:spPr>
        <p:txBody>
          <a:bodyPr wrap="none" rtlCol="0">
            <a:spAutoFit/>
          </a:bodyPr>
          <a:lstStyle/>
          <a:p>
            <a:r>
              <a:rPr lang="en-US" sz="1050" dirty="0"/>
              <a:t>Tipping points</a:t>
            </a:r>
          </a:p>
        </p:txBody>
      </p:sp>
      <p:pic>
        <p:nvPicPr>
          <p:cNvPr id="3086" name="Picture 14">
            <a:extLst>
              <a:ext uri="{FF2B5EF4-FFF2-40B4-BE49-F238E27FC236}">
                <a16:creationId xmlns:a16="http://schemas.microsoft.com/office/drawing/2014/main" id="{0FA867B7-7235-48BB-E45A-F86CE1D8D8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3734" y="2517021"/>
            <a:ext cx="1033272" cy="873871"/>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C399815A-C2A4-92D7-ABFA-C4A9EFC635EF}"/>
              </a:ext>
            </a:extLst>
          </p:cNvPr>
          <p:cNvSpPr/>
          <p:nvPr/>
        </p:nvSpPr>
        <p:spPr>
          <a:xfrm>
            <a:off x="6335486" y="4415598"/>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solutions</a:t>
            </a:r>
          </a:p>
        </p:txBody>
      </p:sp>
      <p:sp>
        <p:nvSpPr>
          <p:cNvPr id="22" name="Rounded Rectangle 21">
            <a:extLst>
              <a:ext uri="{FF2B5EF4-FFF2-40B4-BE49-F238E27FC236}">
                <a16:creationId xmlns:a16="http://schemas.microsoft.com/office/drawing/2014/main" id="{9D6A03AC-A15D-F2BA-11D8-A8B099F887C8}"/>
              </a:ext>
            </a:extLst>
          </p:cNvPr>
          <p:cNvSpPr/>
          <p:nvPr/>
        </p:nvSpPr>
        <p:spPr>
          <a:xfrm>
            <a:off x="6096000" y="4230541"/>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8" name="Picture 16">
            <a:extLst>
              <a:ext uri="{FF2B5EF4-FFF2-40B4-BE49-F238E27FC236}">
                <a16:creationId xmlns:a16="http://schemas.microsoft.com/office/drawing/2014/main" id="{56C6A088-8AC3-1800-C202-FAF5223B0C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5856" y="4947160"/>
            <a:ext cx="1286373" cy="86010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D460D26-EBAE-7E56-C36F-EDB3A19AA81B}"/>
              </a:ext>
            </a:extLst>
          </p:cNvPr>
          <p:cNvSpPr txBox="1"/>
          <p:nvPr/>
        </p:nvSpPr>
        <p:spPr>
          <a:xfrm>
            <a:off x="6282096" y="4947160"/>
            <a:ext cx="559769" cy="253916"/>
          </a:xfrm>
          <a:prstGeom prst="rect">
            <a:avLst/>
          </a:prstGeom>
          <a:noFill/>
        </p:spPr>
        <p:txBody>
          <a:bodyPr wrap="none" rtlCol="0">
            <a:spAutoFit/>
          </a:bodyPr>
          <a:lstStyle/>
          <a:p>
            <a:r>
              <a:rPr lang="en-US" sz="1050" dirty="0"/>
              <a:t>Energy</a:t>
            </a:r>
          </a:p>
        </p:txBody>
      </p:sp>
      <p:sp>
        <p:nvSpPr>
          <p:cNvPr id="24" name="TextBox 23">
            <a:extLst>
              <a:ext uri="{FF2B5EF4-FFF2-40B4-BE49-F238E27FC236}">
                <a16:creationId xmlns:a16="http://schemas.microsoft.com/office/drawing/2014/main" id="{89CC4FCA-8CB5-8EAA-733C-4433394A8D3A}"/>
              </a:ext>
            </a:extLst>
          </p:cNvPr>
          <p:cNvSpPr txBox="1"/>
          <p:nvPr/>
        </p:nvSpPr>
        <p:spPr>
          <a:xfrm>
            <a:off x="6749866" y="5192023"/>
            <a:ext cx="750526" cy="253916"/>
          </a:xfrm>
          <a:prstGeom prst="rect">
            <a:avLst/>
          </a:prstGeom>
          <a:noFill/>
        </p:spPr>
        <p:txBody>
          <a:bodyPr wrap="none" rtlCol="0">
            <a:spAutoFit/>
          </a:bodyPr>
          <a:lstStyle/>
          <a:p>
            <a:r>
              <a:rPr lang="en-US" sz="1050" dirty="0"/>
              <a:t>Mitigation</a:t>
            </a:r>
          </a:p>
        </p:txBody>
      </p:sp>
      <p:sp>
        <p:nvSpPr>
          <p:cNvPr id="25" name="TextBox 24">
            <a:extLst>
              <a:ext uri="{FF2B5EF4-FFF2-40B4-BE49-F238E27FC236}">
                <a16:creationId xmlns:a16="http://schemas.microsoft.com/office/drawing/2014/main" id="{A56B4E36-EE6E-A963-66AD-B04A7D361143}"/>
              </a:ext>
            </a:extLst>
          </p:cNvPr>
          <p:cNvSpPr txBox="1"/>
          <p:nvPr/>
        </p:nvSpPr>
        <p:spPr>
          <a:xfrm>
            <a:off x="6316972" y="5581168"/>
            <a:ext cx="1455848" cy="253916"/>
          </a:xfrm>
          <a:prstGeom prst="rect">
            <a:avLst/>
          </a:prstGeom>
          <a:noFill/>
        </p:spPr>
        <p:txBody>
          <a:bodyPr wrap="none" rtlCol="0">
            <a:spAutoFit/>
          </a:bodyPr>
          <a:lstStyle/>
          <a:p>
            <a:r>
              <a:rPr lang="en-US" sz="1050" dirty="0"/>
              <a:t>Nature-based solutions</a:t>
            </a:r>
          </a:p>
        </p:txBody>
      </p:sp>
      <p:sp>
        <p:nvSpPr>
          <p:cNvPr id="2" name="Footer Placeholder 1">
            <a:extLst>
              <a:ext uri="{FF2B5EF4-FFF2-40B4-BE49-F238E27FC236}">
                <a16:creationId xmlns:a16="http://schemas.microsoft.com/office/drawing/2014/main" id="{F3727252-7EC0-A804-6639-8DDC9695E718}"/>
              </a:ext>
            </a:extLst>
          </p:cNvPr>
          <p:cNvSpPr>
            <a:spLocks noGrp="1"/>
          </p:cNvSpPr>
          <p:nvPr>
            <p:ph type="ftr" sz="quarter" idx="11"/>
          </p:nvPr>
        </p:nvSpPr>
        <p:spPr/>
        <p:txBody>
          <a:bodyPr/>
          <a:lstStyle/>
          <a:p>
            <a:r>
              <a:rPr lang="en-US"/>
              <a:t>ESU22001</a:t>
            </a:r>
          </a:p>
        </p:txBody>
      </p:sp>
      <p:sp>
        <p:nvSpPr>
          <p:cNvPr id="3" name="Slide Number Placeholder 2">
            <a:extLst>
              <a:ext uri="{FF2B5EF4-FFF2-40B4-BE49-F238E27FC236}">
                <a16:creationId xmlns:a16="http://schemas.microsoft.com/office/drawing/2014/main" id="{B1A7490A-E76B-606C-A92E-C4BD65005F65}"/>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192522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D7F3-F8AA-B10D-49C8-441587749ED5}"/>
              </a:ext>
            </a:extLst>
          </p:cNvPr>
          <p:cNvSpPr>
            <a:spLocks noGrp="1"/>
          </p:cNvSpPr>
          <p:nvPr>
            <p:ph type="title"/>
          </p:nvPr>
        </p:nvSpPr>
        <p:spPr/>
        <p:txBody>
          <a:bodyPr/>
          <a:lstStyle/>
          <a:p>
            <a:r>
              <a:rPr lang="en-GB" dirty="0"/>
              <a:t>Atmospheric CO</a:t>
            </a:r>
            <a:r>
              <a:rPr lang="en-GB" baseline="-25000" dirty="0"/>
              <a:t>2</a:t>
            </a:r>
            <a:r>
              <a:rPr lang="en-GB" dirty="0"/>
              <a:t> concentrations:</a:t>
            </a:r>
            <a:br>
              <a:rPr lang="en-GB" dirty="0"/>
            </a:br>
            <a:r>
              <a:rPr lang="en-GB" dirty="0"/>
              <a:t>satellite measurements</a:t>
            </a:r>
          </a:p>
        </p:txBody>
      </p:sp>
      <p:pic>
        <p:nvPicPr>
          <p:cNvPr id="7" name="Picture 6">
            <a:extLst>
              <a:ext uri="{FF2B5EF4-FFF2-40B4-BE49-F238E27FC236}">
                <a16:creationId xmlns:a16="http://schemas.microsoft.com/office/drawing/2014/main" id="{249EBAB0-B937-18A7-913E-D1673F47ACFA}"/>
              </a:ext>
            </a:extLst>
          </p:cNvPr>
          <p:cNvPicPr>
            <a:picLocks noChangeAspect="1"/>
          </p:cNvPicPr>
          <p:nvPr/>
        </p:nvPicPr>
        <p:blipFill>
          <a:blip r:embed="rId2"/>
          <a:stretch>
            <a:fillRect/>
          </a:stretch>
        </p:blipFill>
        <p:spPr>
          <a:xfrm>
            <a:off x="2947504" y="2044336"/>
            <a:ext cx="1479180" cy="2769327"/>
          </a:xfrm>
          <a:prstGeom prst="rect">
            <a:avLst/>
          </a:prstGeom>
        </p:spPr>
      </p:pic>
      <p:pic>
        <p:nvPicPr>
          <p:cNvPr id="3" name="Picture 4" descr="TECHNISCHE UNIVERSITÄT MÜNCHEN Flux Footprint Modeling of  Biosphere-Atmosphere Exchange Measurements Katja Heidbach">
            <a:extLst>
              <a:ext uri="{FF2B5EF4-FFF2-40B4-BE49-F238E27FC236}">
                <a16:creationId xmlns:a16="http://schemas.microsoft.com/office/drawing/2014/main" id="{A76D4A5D-65A2-0B39-DC3E-BB4AA1904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733" y="2349499"/>
            <a:ext cx="3771900" cy="215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CECAFD-7E7A-A70A-B598-5A4397F9254D}"/>
              </a:ext>
            </a:extLst>
          </p:cNvPr>
          <p:cNvSpPr txBox="1"/>
          <p:nvPr/>
        </p:nvSpPr>
        <p:spPr>
          <a:xfrm>
            <a:off x="5509268" y="3428999"/>
            <a:ext cx="556371" cy="461665"/>
          </a:xfrm>
          <a:prstGeom prst="rect">
            <a:avLst/>
          </a:prstGeom>
          <a:noFill/>
        </p:spPr>
        <p:txBody>
          <a:bodyPr wrap="none" rtlCol="0">
            <a:spAutoFit/>
          </a:bodyPr>
          <a:lstStyle/>
          <a:p>
            <a:r>
              <a:rPr lang="en-GB" sz="2400" dirty="0"/>
              <a:t>VS</a:t>
            </a:r>
            <a:r>
              <a:rPr lang="en-GB" dirty="0"/>
              <a:t>.</a:t>
            </a:r>
          </a:p>
        </p:txBody>
      </p:sp>
      <p:sp>
        <p:nvSpPr>
          <p:cNvPr id="5" name="TextBox 4">
            <a:extLst>
              <a:ext uri="{FF2B5EF4-FFF2-40B4-BE49-F238E27FC236}">
                <a16:creationId xmlns:a16="http://schemas.microsoft.com/office/drawing/2014/main" id="{82DBE636-D307-FE64-1278-C937C95EB3AB}"/>
              </a:ext>
            </a:extLst>
          </p:cNvPr>
          <p:cNvSpPr txBox="1"/>
          <p:nvPr/>
        </p:nvSpPr>
        <p:spPr>
          <a:xfrm>
            <a:off x="3439886" y="5444309"/>
            <a:ext cx="7560468" cy="369332"/>
          </a:xfrm>
          <a:prstGeom prst="rect">
            <a:avLst/>
          </a:prstGeom>
          <a:noFill/>
        </p:spPr>
        <p:txBody>
          <a:bodyPr wrap="none" rtlCol="0">
            <a:spAutoFit/>
          </a:bodyPr>
          <a:lstStyle/>
          <a:p>
            <a:r>
              <a:rPr lang="en-GB" dirty="0"/>
              <a:t>Measuring different kinds of air masses at different spatial and temporal scales</a:t>
            </a:r>
          </a:p>
        </p:txBody>
      </p:sp>
    </p:spTree>
    <p:extLst>
      <p:ext uri="{BB962C8B-B14F-4D97-AF65-F5344CB8AC3E}">
        <p14:creationId xmlns:p14="http://schemas.microsoft.com/office/powerpoint/2010/main" val="2565739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D7F3-F8AA-B10D-49C8-441587749ED5}"/>
              </a:ext>
            </a:extLst>
          </p:cNvPr>
          <p:cNvSpPr>
            <a:spLocks noGrp="1"/>
          </p:cNvSpPr>
          <p:nvPr>
            <p:ph type="title"/>
          </p:nvPr>
        </p:nvSpPr>
        <p:spPr/>
        <p:txBody>
          <a:bodyPr/>
          <a:lstStyle/>
          <a:p>
            <a:r>
              <a:rPr lang="en-GB" dirty="0"/>
              <a:t>Atmospheric CO</a:t>
            </a:r>
            <a:r>
              <a:rPr lang="en-GB" baseline="-25000" dirty="0"/>
              <a:t>2</a:t>
            </a:r>
            <a:r>
              <a:rPr lang="en-GB" dirty="0"/>
              <a:t> concentrations:</a:t>
            </a:r>
            <a:br>
              <a:rPr lang="en-GB" dirty="0"/>
            </a:br>
            <a:r>
              <a:rPr lang="en-GB" dirty="0"/>
              <a:t>satellite measurements</a:t>
            </a:r>
          </a:p>
        </p:txBody>
      </p:sp>
      <p:pic>
        <p:nvPicPr>
          <p:cNvPr id="6" name="Online Media 5" descr="OCO-2 Global Visualization (Sept. 2014 - Sept. 2015)">
            <a:hlinkClick r:id="" action="ppaction://media"/>
            <a:extLst>
              <a:ext uri="{FF2B5EF4-FFF2-40B4-BE49-F238E27FC236}">
                <a16:creationId xmlns:a16="http://schemas.microsoft.com/office/drawing/2014/main" id="{BEE5CED4-DCF6-0570-E5DF-9EC343996B4C}"/>
              </a:ext>
            </a:extLst>
          </p:cNvPr>
          <p:cNvPicPr>
            <a:picLocks noRot="1" noChangeAspect="1"/>
          </p:cNvPicPr>
          <p:nvPr>
            <a:videoFile r:link="rId1"/>
          </p:nvPr>
        </p:nvPicPr>
        <p:blipFill>
          <a:blip r:embed="rId3"/>
          <a:stretch>
            <a:fillRect/>
          </a:stretch>
        </p:blipFill>
        <p:spPr>
          <a:xfrm>
            <a:off x="1672816" y="1690688"/>
            <a:ext cx="8392595" cy="4741817"/>
          </a:xfrm>
          <a:prstGeom prst="rect">
            <a:avLst/>
          </a:prstGeom>
        </p:spPr>
      </p:pic>
    </p:spTree>
    <p:extLst>
      <p:ext uri="{BB962C8B-B14F-4D97-AF65-F5344CB8AC3E}">
        <p14:creationId xmlns:p14="http://schemas.microsoft.com/office/powerpoint/2010/main" val="341919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BF97-FA49-3527-464F-1D5DF3A59EE5}"/>
              </a:ext>
            </a:extLst>
          </p:cNvPr>
          <p:cNvSpPr>
            <a:spLocks noGrp="1"/>
          </p:cNvSpPr>
          <p:nvPr>
            <p:ph type="title"/>
          </p:nvPr>
        </p:nvSpPr>
        <p:spPr/>
        <p:txBody>
          <a:bodyPr/>
          <a:lstStyle/>
          <a:p>
            <a:r>
              <a:rPr lang="en-GB" dirty="0"/>
              <a:t>Remote sensing of greenness </a:t>
            </a:r>
          </a:p>
        </p:txBody>
      </p:sp>
      <p:pic>
        <p:nvPicPr>
          <p:cNvPr id="6146" name="Picture 2" descr="NDVI example">
            <a:extLst>
              <a:ext uri="{FF2B5EF4-FFF2-40B4-BE49-F238E27FC236}">
                <a16:creationId xmlns:a16="http://schemas.microsoft.com/office/drawing/2014/main" id="{C0A42180-FCBC-BF02-1D1E-F5BF77EC0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275" y="1977753"/>
            <a:ext cx="3133374" cy="34825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3E26E3-3648-2166-B8F2-E5AB8695E821}"/>
              </a:ext>
            </a:extLst>
          </p:cNvPr>
          <p:cNvSpPr txBox="1"/>
          <p:nvPr/>
        </p:nvSpPr>
        <p:spPr>
          <a:xfrm>
            <a:off x="5716412" y="3013501"/>
            <a:ext cx="4707747" cy="830997"/>
          </a:xfrm>
          <a:prstGeom prst="rect">
            <a:avLst/>
          </a:prstGeom>
          <a:noFill/>
        </p:spPr>
        <p:txBody>
          <a:bodyPr wrap="square" rtlCol="0">
            <a:spAutoFit/>
          </a:bodyPr>
          <a:lstStyle/>
          <a:p>
            <a:r>
              <a:rPr lang="en-GB" sz="2400" dirty="0">
                <a:latin typeface="Georgia" panose="02040502050405020303" pitchFamily="18" charset="0"/>
              </a:rPr>
              <a:t>Based on reflectance properties of the surface</a:t>
            </a:r>
          </a:p>
        </p:txBody>
      </p:sp>
    </p:spTree>
    <p:extLst>
      <p:ext uri="{BB962C8B-B14F-4D97-AF65-F5344CB8AC3E}">
        <p14:creationId xmlns:p14="http://schemas.microsoft.com/office/powerpoint/2010/main" val="588372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1D61-7FF5-30E8-5E91-4A0A01B2D3E7}"/>
              </a:ext>
            </a:extLst>
          </p:cNvPr>
          <p:cNvSpPr>
            <a:spLocks noGrp="1"/>
          </p:cNvSpPr>
          <p:nvPr>
            <p:ph type="title"/>
          </p:nvPr>
        </p:nvSpPr>
        <p:spPr/>
        <p:txBody>
          <a:bodyPr/>
          <a:lstStyle/>
          <a:p>
            <a:r>
              <a:rPr lang="en-GB" dirty="0"/>
              <a:t>Drone and aircraft remote sensing</a:t>
            </a:r>
          </a:p>
        </p:txBody>
      </p:sp>
      <p:pic>
        <p:nvPicPr>
          <p:cNvPr id="8194" name="Picture 2">
            <a:extLst>
              <a:ext uri="{FF2B5EF4-FFF2-40B4-BE49-F238E27FC236}">
                <a16:creationId xmlns:a16="http://schemas.microsoft.com/office/drawing/2014/main" id="{500B4A29-E480-FB8A-A4A9-CD8884602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806" y="1899695"/>
            <a:ext cx="6528287" cy="40439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88304E-AD60-69C4-7ED6-D95241DACB33}"/>
              </a:ext>
            </a:extLst>
          </p:cNvPr>
          <p:cNvSpPr txBox="1"/>
          <p:nvPr/>
        </p:nvSpPr>
        <p:spPr>
          <a:xfrm>
            <a:off x="595774" y="2330768"/>
            <a:ext cx="3741096" cy="3046988"/>
          </a:xfrm>
          <a:prstGeom prst="rect">
            <a:avLst/>
          </a:prstGeom>
          <a:noFill/>
        </p:spPr>
        <p:txBody>
          <a:bodyPr wrap="square" rtlCol="0">
            <a:spAutoFit/>
          </a:bodyPr>
          <a:lstStyle/>
          <a:p>
            <a:r>
              <a:rPr lang="en-GB" sz="2400" dirty="0">
                <a:latin typeface="Georgia" panose="02040502050405020303" pitchFamily="18" charset="0"/>
              </a:rPr>
              <a:t>Same measurement principles as satellites</a:t>
            </a:r>
          </a:p>
          <a:p>
            <a:endParaRPr lang="en-GB" sz="2400" dirty="0">
              <a:latin typeface="Georgia" panose="02040502050405020303" pitchFamily="18" charset="0"/>
            </a:endParaRPr>
          </a:p>
          <a:p>
            <a:r>
              <a:rPr lang="en-GB" sz="2400" dirty="0">
                <a:latin typeface="Georgia" panose="02040502050405020303" pitchFamily="18" charset="0"/>
              </a:rPr>
              <a:t>Higher spatial and temporal resolution</a:t>
            </a:r>
          </a:p>
          <a:p>
            <a:endParaRPr lang="en-GB" sz="2400" dirty="0">
              <a:latin typeface="Georgia" panose="02040502050405020303" pitchFamily="18" charset="0"/>
            </a:endParaRPr>
          </a:p>
          <a:p>
            <a:r>
              <a:rPr lang="en-GB" sz="2400" dirty="0">
                <a:latin typeface="Georgia" panose="02040502050405020303" pitchFamily="18" charset="0"/>
              </a:rPr>
              <a:t>Smaller area and time period covered</a:t>
            </a:r>
          </a:p>
        </p:txBody>
      </p:sp>
    </p:spTree>
    <p:extLst>
      <p:ext uri="{BB962C8B-B14F-4D97-AF65-F5344CB8AC3E}">
        <p14:creationId xmlns:p14="http://schemas.microsoft.com/office/powerpoint/2010/main" val="2826159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6E98-A059-26AF-0B8C-A596406789FB}"/>
              </a:ext>
            </a:extLst>
          </p:cNvPr>
          <p:cNvSpPr>
            <a:spLocks noGrp="1"/>
          </p:cNvSpPr>
          <p:nvPr>
            <p:ph type="title"/>
          </p:nvPr>
        </p:nvSpPr>
        <p:spPr/>
        <p:txBody>
          <a:bodyPr/>
          <a:lstStyle/>
          <a:p>
            <a:r>
              <a:rPr lang="en-GB" dirty="0"/>
              <a:t>From local to global data for global challenges</a:t>
            </a:r>
          </a:p>
        </p:txBody>
      </p:sp>
      <p:pic>
        <p:nvPicPr>
          <p:cNvPr id="3" name="Picture 2" descr="Soil Core Sampler | Ideal for consultants or private use.">
            <a:extLst>
              <a:ext uri="{FF2B5EF4-FFF2-40B4-BE49-F238E27FC236}">
                <a16:creationId xmlns:a16="http://schemas.microsoft.com/office/drawing/2014/main" id="{AA8E36F9-C4B3-5931-62D5-DBE9930DD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506" y="1945097"/>
            <a:ext cx="3078206" cy="20521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590FCA-B554-AF36-D303-010DF5475D0D}"/>
              </a:ext>
            </a:extLst>
          </p:cNvPr>
          <p:cNvSpPr txBox="1"/>
          <p:nvPr/>
        </p:nvSpPr>
        <p:spPr>
          <a:xfrm>
            <a:off x="1580606" y="4066977"/>
            <a:ext cx="2322654" cy="1569660"/>
          </a:xfrm>
          <a:prstGeom prst="rect">
            <a:avLst/>
          </a:prstGeom>
          <a:noFill/>
        </p:spPr>
        <p:txBody>
          <a:bodyPr wrap="square" rtlCol="0">
            <a:spAutoFit/>
          </a:bodyPr>
          <a:lstStyle/>
          <a:p>
            <a:pPr algn="ctr"/>
            <a:r>
              <a:rPr lang="en-GB" sz="2400" dirty="0">
                <a:latin typeface="Georgia" panose="02040502050405020303" pitchFamily="18" charset="0"/>
              </a:rPr>
              <a:t>Point measurements even in large databases</a:t>
            </a:r>
          </a:p>
        </p:txBody>
      </p:sp>
      <p:pic>
        <p:nvPicPr>
          <p:cNvPr id="5" name="Picture 2" descr="Climate models - Encyclopedia of the Environment">
            <a:extLst>
              <a:ext uri="{FF2B5EF4-FFF2-40B4-BE49-F238E27FC236}">
                <a16:creationId xmlns:a16="http://schemas.microsoft.com/office/drawing/2014/main" id="{6BBBAEB2-623B-3F75-CD42-55EEB5141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629" y="3997234"/>
            <a:ext cx="4537166" cy="268908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E295675-94BB-5A7D-8596-71574B05363C}"/>
              </a:ext>
            </a:extLst>
          </p:cNvPr>
          <p:cNvCxnSpPr>
            <a:cxnSpLocks/>
          </p:cNvCxnSpPr>
          <p:nvPr/>
        </p:nvCxnSpPr>
        <p:spPr>
          <a:xfrm>
            <a:off x="4811004" y="3618156"/>
            <a:ext cx="1837990" cy="9146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19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6E98-A059-26AF-0B8C-A596406789FB}"/>
              </a:ext>
            </a:extLst>
          </p:cNvPr>
          <p:cNvSpPr>
            <a:spLocks noGrp="1"/>
          </p:cNvSpPr>
          <p:nvPr>
            <p:ph type="title"/>
          </p:nvPr>
        </p:nvSpPr>
        <p:spPr/>
        <p:txBody>
          <a:bodyPr/>
          <a:lstStyle/>
          <a:p>
            <a:r>
              <a:rPr lang="en-GB" dirty="0"/>
              <a:t>From local to global data for global challenges</a:t>
            </a:r>
          </a:p>
        </p:txBody>
      </p:sp>
      <p:pic>
        <p:nvPicPr>
          <p:cNvPr id="7" name="Picture 2">
            <a:extLst>
              <a:ext uri="{FF2B5EF4-FFF2-40B4-BE49-F238E27FC236}">
                <a16:creationId xmlns:a16="http://schemas.microsoft.com/office/drawing/2014/main" id="{DBE9D492-ADBF-1A0B-C5B4-C93A46CAD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392" y="1877728"/>
            <a:ext cx="5663782" cy="31025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670EDC-5032-48AD-AB41-CE1F7BACD65E}"/>
              </a:ext>
            </a:extLst>
          </p:cNvPr>
          <p:cNvSpPr txBox="1"/>
          <p:nvPr/>
        </p:nvSpPr>
        <p:spPr>
          <a:xfrm>
            <a:off x="6814553" y="5167311"/>
            <a:ext cx="2941639" cy="369332"/>
          </a:xfrm>
          <a:prstGeom prst="rect">
            <a:avLst/>
          </a:prstGeom>
          <a:noFill/>
        </p:spPr>
        <p:txBody>
          <a:bodyPr wrap="none" rtlCol="0">
            <a:spAutoFit/>
          </a:bodyPr>
          <a:lstStyle/>
          <a:p>
            <a:r>
              <a:rPr lang="en-GB" dirty="0" err="1"/>
              <a:t>SoilGrids</a:t>
            </a:r>
            <a:r>
              <a:rPr lang="en-GB" dirty="0"/>
              <a:t> global soil variables </a:t>
            </a:r>
          </a:p>
        </p:txBody>
      </p:sp>
      <p:sp>
        <p:nvSpPr>
          <p:cNvPr id="9" name="TextBox 8">
            <a:extLst>
              <a:ext uri="{FF2B5EF4-FFF2-40B4-BE49-F238E27FC236}">
                <a16:creationId xmlns:a16="http://schemas.microsoft.com/office/drawing/2014/main" id="{1D373622-F3A7-7573-204A-21286E9C54D3}"/>
              </a:ext>
            </a:extLst>
          </p:cNvPr>
          <p:cNvSpPr txBox="1"/>
          <p:nvPr/>
        </p:nvSpPr>
        <p:spPr>
          <a:xfrm>
            <a:off x="955826" y="2551836"/>
            <a:ext cx="3384161" cy="2031325"/>
          </a:xfrm>
          <a:prstGeom prst="rect">
            <a:avLst/>
          </a:prstGeom>
          <a:noFill/>
        </p:spPr>
        <p:txBody>
          <a:bodyPr wrap="square" rtlCol="0">
            <a:spAutoFit/>
          </a:bodyPr>
          <a:lstStyle/>
          <a:p>
            <a:r>
              <a:rPr lang="en-GB" dirty="0">
                <a:latin typeface="Georgia" panose="02040502050405020303" pitchFamily="18" charset="0"/>
              </a:rPr>
              <a:t>Upscaling from point measurements using machine learning methods (AI)</a:t>
            </a:r>
          </a:p>
          <a:p>
            <a:endParaRPr lang="en-GB" dirty="0">
              <a:latin typeface="Georgia" panose="02040502050405020303" pitchFamily="18" charset="0"/>
            </a:endParaRPr>
          </a:p>
          <a:p>
            <a:r>
              <a:rPr lang="en-GB" dirty="0">
                <a:latin typeface="Georgia" panose="02040502050405020303" pitchFamily="18" charset="0"/>
              </a:rPr>
              <a:t>Based on observed relationships with environmental variables</a:t>
            </a:r>
          </a:p>
        </p:txBody>
      </p:sp>
    </p:spTree>
    <p:extLst>
      <p:ext uri="{BB962C8B-B14F-4D97-AF65-F5344CB8AC3E}">
        <p14:creationId xmlns:p14="http://schemas.microsoft.com/office/powerpoint/2010/main" val="292239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EF28-2182-C500-9081-311315A1ECB8}"/>
              </a:ext>
            </a:extLst>
          </p:cNvPr>
          <p:cNvSpPr>
            <a:spLocks noGrp="1"/>
          </p:cNvSpPr>
          <p:nvPr>
            <p:ph type="title"/>
          </p:nvPr>
        </p:nvSpPr>
        <p:spPr/>
        <p:txBody>
          <a:bodyPr/>
          <a:lstStyle/>
          <a:p>
            <a:r>
              <a:rPr lang="en-GB" dirty="0"/>
              <a:t>What is machine learning?</a:t>
            </a:r>
          </a:p>
        </p:txBody>
      </p:sp>
      <p:sp>
        <p:nvSpPr>
          <p:cNvPr id="3" name="TextBox 2">
            <a:extLst>
              <a:ext uri="{FF2B5EF4-FFF2-40B4-BE49-F238E27FC236}">
                <a16:creationId xmlns:a16="http://schemas.microsoft.com/office/drawing/2014/main" id="{B91AEF7A-7C43-191D-AE6E-59E1DC8CF094}"/>
              </a:ext>
            </a:extLst>
          </p:cNvPr>
          <p:cNvSpPr txBox="1"/>
          <p:nvPr/>
        </p:nvSpPr>
        <p:spPr>
          <a:xfrm>
            <a:off x="1236133" y="2641600"/>
            <a:ext cx="4080934" cy="2677656"/>
          </a:xfrm>
          <a:prstGeom prst="rect">
            <a:avLst/>
          </a:prstGeom>
          <a:noFill/>
        </p:spPr>
        <p:txBody>
          <a:bodyPr wrap="square" rtlCol="0">
            <a:spAutoFit/>
          </a:bodyPr>
          <a:lstStyle/>
          <a:p>
            <a:r>
              <a:rPr lang="en-GB" sz="2400" dirty="0">
                <a:latin typeface="Georgia" panose="02040502050405020303" pitchFamily="18" charset="0"/>
              </a:rPr>
              <a:t>Complex statistical methods to analyse large, multi-variate data sets</a:t>
            </a:r>
          </a:p>
          <a:p>
            <a:endParaRPr lang="en-GB" sz="2400" dirty="0">
              <a:latin typeface="Georgia" panose="02040502050405020303" pitchFamily="18" charset="0"/>
            </a:endParaRPr>
          </a:p>
          <a:p>
            <a:r>
              <a:rPr lang="en-GB" sz="2400" dirty="0">
                <a:latin typeface="Georgia" panose="02040502050405020303" pitchFamily="18" charset="0"/>
              </a:rPr>
              <a:t>Finding patterns in data</a:t>
            </a:r>
          </a:p>
          <a:p>
            <a:endParaRPr lang="en-GB" sz="2400" dirty="0">
              <a:latin typeface="Georgia" panose="02040502050405020303" pitchFamily="18" charset="0"/>
            </a:endParaRPr>
          </a:p>
          <a:p>
            <a:r>
              <a:rPr lang="en-GB" sz="2400" dirty="0">
                <a:latin typeface="Georgia" panose="02040502050405020303" pitchFamily="18" charset="0"/>
              </a:rPr>
              <a:t>Black box methods</a:t>
            </a:r>
          </a:p>
        </p:txBody>
      </p:sp>
      <p:pic>
        <p:nvPicPr>
          <p:cNvPr id="20482" name="Picture 2" descr="Why Machine Learning Needs Semantics Not Just Statistics">
            <a:extLst>
              <a:ext uri="{FF2B5EF4-FFF2-40B4-BE49-F238E27FC236}">
                <a16:creationId xmlns:a16="http://schemas.microsoft.com/office/drawing/2014/main" id="{2FCDE735-7D00-9A98-46B8-89483FBB7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477" y="2339439"/>
            <a:ext cx="4393237" cy="28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A96D-D7DF-05CC-3061-8397499133D3}"/>
              </a:ext>
            </a:extLst>
          </p:cNvPr>
          <p:cNvSpPr>
            <a:spLocks noGrp="1"/>
          </p:cNvSpPr>
          <p:nvPr>
            <p:ph type="title"/>
          </p:nvPr>
        </p:nvSpPr>
        <p:spPr/>
        <p:txBody>
          <a:bodyPr/>
          <a:lstStyle/>
          <a:p>
            <a:r>
              <a:rPr lang="en-GB" dirty="0"/>
              <a:t>What is machine learning?</a:t>
            </a:r>
          </a:p>
        </p:txBody>
      </p:sp>
      <p:grpSp>
        <p:nvGrpSpPr>
          <p:cNvPr id="8" name="Group 7">
            <a:extLst>
              <a:ext uri="{FF2B5EF4-FFF2-40B4-BE49-F238E27FC236}">
                <a16:creationId xmlns:a16="http://schemas.microsoft.com/office/drawing/2014/main" id="{B9298A4F-EA30-F318-17FD-CF6005D0770D}"/>
              </a:ext>
            </a:extLst>
          </p:cNvPr>
          <p:cNvGrpSpPr/>
          <p:nvPr/>
        </p:nvGrpSpPr>
        <p:grpSpPr>
          <a:xfrm>
            <a:off x="2579914" y="2790702"/>
            <a:ext cx="7032171" cy="1065810"/>
            <a:chOff x="1300348" y="2363190"/>
            <a:chExt cx="7032171" cy="1065810"/>
          </a:xfrm>
        </p:grpSpPr>
        <p:sp>
          <p:nvSpPr>
            <p:cNvPr id="3" name="Cube 2">
              <a:extLst>
                <a:ext uri="{FF2B5EF4-FFF2-40B4-BE49-F238E27FC236}">
                  <a16:creationId xmlns:a16="http://schemas.microsoft.com/office/drawing/2014/main" id="{55220EEA-BB12-69ED-6A7B-D30BBF6936A3}"/>
                </a:ext>
              </a:extLst>
            </p:cNvPr>
            <p:cNvSpPr/>
            <p:nvPr/>
          </p:nvSpPr>
          <p:spPr>
            <a:xfrm>
              <a:off x="3551711" y="2363190"/>
              <a:ext cx="2529444" cy="1065810"/>
            </a:xfrm>
            <a:prstGeom prst="cub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n>
                    <a:solidFill>
                      <a:schemeClr val="tx1"/>
                    </a:solidFill>
                  </a:ln>
                </a:rPr>
                <a:t>Model equations</a:t>
              </a:r>
            </a:p>
          </p:txBody>
        </p:sp>
        <p:sp>
          <p:nvSpPr>
            <p:cNvPr id="4" name="Right Arrow 3">
              <a:extLst>
                <a:ext uri="{FF2B5EF4-FFF2-40B4-BE49-F238E27FC236}">
                  <a16:creationId xmlns:a16="http://schemas.microsoft.com/office/drawing/2014/main" id="{1C796CED-0DB5-AC16-8721-96595493517C}"/>
                </a:ext>
              </a:extLst>
            </p:cNvPr>
            <p:cNvSpPr/>
            <p:nvPr/>
          </p:nvSpPr>
          <p:spPr>
            <a:xfrm>
              <a:off x="2764476" y="2753591"/>
              <a:ext cx="581891" cy="2850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E021F382-6A34-4FEA-B948-DCD933809103}"/>
                </a:ext>
              </a:extLst>
            </p:cNvPr>
            <p:cNvSpPr/>
            <p:nvPr/>
          </p:nvSpPr>
          <p:spPr>
            <a:xfrm>
              <a:off x="1300348" y="2450771"/>
              <a:ext cx="1258784" cy="89064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Data</a:t>
              </a:r>
            </a:p>
          </p:txBody>
        </p:sp>
        <p:sp>
          <p:nvSpPr>
            <p:cNvPr id="6" name="Right Arrow 5">
              <a:extLst>
                <a:ext uri="{FF2B5EF4-FFF2-40B4-BE49-F238E27FC236}">
                  <a16:creationId xmlns:a16="http://schemas.microsoft.com/office/drawing/2014/main" id="{A1A7F453-F2A4-6F61-E1CC-3315258AD36D}"/>
                </a:ext>
              </a:extLst>
            </p:cNvPr>
            <p:cNvSpPr/>
            <p:nvPr/>
          </p:nvSpPr>
          <p:spPr>
            <a:xfrm>
              <a:off x="6286499" y="2753591"/>
              <a:ext cx="581891" cy="2850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76E14FF9-FDB7-3612-4CFB-1223B58D986A}"/>
                </a:ext>
              </a:extLst>
            </p:cNvPr>
            <p:cNvSpPr/>
            <p:nvPr/>
          </p:nvSpPr>
          <p:spPr>
            <a:xfrm>
              <a:off x="7073735" y="2450771"/>
              <a:ext cx="1258784" cy="89064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Output</a:t>
              </a:r>
            </a:p>
          </p:txBody>
        </p:sp>
      </p:grpSp>
      <p:grpSp>
        <p:nvGrpSpPr>
          <p:cNvPr id="9" name="Group 8">
            <a:extLst>
              <a:ext uri="{FF2B5EF4-FFF2-40B4-BE49-F238E27FC236}">
                <a16:creationId xmlns:a16="http://schemas.microsoft.com/office/drawing/2014/main" id="{BD7456D5-13E6-D060-8FD6-A2B70E423138}"/>
              </a:ext>
            </a:extLst>
          </p:cNvPr>
          <p:cNvGrpSpPr/>
          <p:nvPr/>
        </p:nvGrpSpPr>
        <p:grpSpPr>
          <a:xfrm>
            <a:off x="2579913" y="4956526"/>
            <a:ext cx="7032171" cy="1065810"/>
            <a:chOff x="1300348" y="2363190"/>
            <a:chExt cx="7032171" cy="1065810"/>
          </a:xfrm>
        </p:grpSpPr>
        <p:sp>
          <p:nvSpPr>
            <p:cNvPr id="10" name="Cube 9">
              <a:extLst>
                <a:ext uri="{FF2B5EF4-FFF2-40B4-BE49-F238E27FC236}">
                  <a16:creationId xmlns:a16="http://schemas.microsoft.com/office/drawing/2014/main" id="{3ADF38A5-993E-4E92-6144-0304492A160C}"/>
                </a:ext>
              </a:extLst>
            </p:cNvPr>
            <p:cNvSpPr/>
            <p:nvPr/>
          </p:nvSpPr>
          <p:spPr>
            <a:xfrm>
              <a:off x="3551711" y="2363190"/>
              <a:ext cx="2529444" cy="1065810"/>
            </a:xfrm>
            <a:prstGeom prst="cub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tx1"/>
                  </a:solidFill>
                </a:ln>
              </a:endParaRPr>
            </a:p>
          </p:txBody>
        </p:sp>
        <p:sp>
          <p:nvSpPr>
            <p:cNvPr id="11" name="Right Arrow 10">
              <a:extLst>
                <a:ext uri="{FF2B5EF4-FFF2-40B4-BE49-F238E27FC236}">
                  <a16:creationId xmlns:a16="http://schemas.microsoft.com/office/drawing/2014/main" id="{933CFB47-7A47-3B4E-D34C-70FAFD367574}"/>
                </a:ext>
              </a:extLst>
            </p:cNvPr>
            <p:cNvSpPr/>
            <p:nvPr/>
          </p:nvSpPr>
          <p:spPr>
            <a:xfrm>
              <a:off x="2764476" y="2753591"/>
              <a:ext cx="581891" cy="2850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04FABCBE-3250-D2DB-7EA0-B3DD4158228C}"/>
                </a:ext>
              </a:extLst>
            </p:cNvPr>
            <p:cNvSpPr/>
            <p:nvPr/>
          </p:nvSpPr>
          <p:spPr>
            <a:xfrm>
              <a:off x="1300348" y="2450771"/>
              <a:ext cx="1258784" cy="89064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Data</a:t>
              </a:r>
            </a:p>
          </p:txBody>
        </p:sp>
        <p:sp>
          <p:nvSpPr>
            <p:cNvPr id="13" name="Right Arrow 12">
              <a:extLst>
                <a:ext uri="{FF2B5EF4-FFF2-40B4-BE49-F238E27FC236}">
                  <a16:creationId xmlns:a16="http://schemas.microsoft.com/office/drawing/2014/main" id="{EEA43950-B84F-22BB-8C56-5AAF53857ABD}"/>
                </a:ext>
              </a:extLst>
            </p:cNvPr>
            <p:cNvSpPr/>
            <p:nvPr/>
          </p:nvSpPr>
          <p:spPr>
            <a:xfrm>
              <a:off x="6286499" y="2753591"/>
              <a:ext cx="581891" cy="2850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743260-E970-C7FF-92AF-FE5FA5EE39EC}"/>
                </a:ext>
              </a:extLst>
            </p:cNvPr>
            <p:cNvSpPr/>
            <p:nvPr/>
          </p:nvSpPr>
          <p:spPr>
            <a:xfrm>
              <a:off x="7073735" y="2450771"/>
              <a:ext cx="1258784" cy="89064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Output</a:t>
              </a:r>
            </a:p>
          </p:txBody>
        </p:sp>
      </p:grpSp>
      <p:sp>
        <p:nvSpPr>
          <p:cNvPr id="15" name="TextBox 14">
            <a:extLst>
              <a:ext uri="{FF2B5EF4-FFF2-40B4-BE49-F238E27FC236}">
                <a16:creationId xmlns:a16="http://schemas.microsoft.com/office/drawing/2014/main" id="{8DF19F04-9194-472C-0954-8D1BD28166AA}"/>
              </a:ext>
            </a:extLst>
          </p:cNvPr>
          <p:cNvSpPr txBox="1"/>
          <p:nvPr/>
        </p:nvSpPr>
        <p:spPr>
          <a:xfrm>
            <a:off x="1318161" y="2303813"/>
            <a:ext cx="1612621" cy="369332"/>
          </a:xfrm>
          <a:prstGeom prst="rect">
            <a:avLst/>
          </a:prstGeom>
          <a:noFill/>
        </p:spPr>
        <p:txBody>
          <a:bodyPr wrap="none" rtlCol="0">
            <a:spAutoFit/>
          </a:bodyPr>
          <a:lstStyle/>
          <a:p>
            <a:r>
              <a:rPr lang="en-GB" dirty="0"/>
              <a:t>Classical model</a:t>
            </a:r>
          </a:p>
        </p:txBody>
      </p:sp>
      <p:sp>
        <p:nvSpPr>
          <p:cNvPr id="16" name="TextBox 15">
            <a:extLst>
              <a:ext uri="{FF2B5EF4-FFF2-40B4-BE49-F238E27FC236}">
                <a16:creationId xmlns:a16="http://schemas.microsoft.com/office/drawing/2014/main" id="{28024E23-0E30-0854-51C5-070864BCD760}"/>
              </a:ext>
            </a:extLst>
          </p:cNvPr>
          <p:cNvSpPr txBox="1"/>
          <p:nvPr/>
        </p:nvSpPr>
        <p:spPr>
          <a:xfrm>
            <a:off x="1318161" y="4500748"/>
            <a:ext cx="1819729" cy="369332"/>
          </a:xfrm>
          <a:prstGeom prst="rect">
            <a:avLst/>
          </a:prstGeom>
          <a:noFill/>
        </p:spPr>
        <p:txBody>
          <a:bodyPr wrap="none" rtlCol="0">
            <a:spAutoFit/>
          </a:bodyPr>
          <a:lstStyle/>
          <a:p>
            <a:r>
              <a:rPr lang="en-GB" dirty="0"/>
              <a:t>Machine learning</a:t>
            </a:r>
          </a:p>
        </p:txBody>
      </p:sp>
    </p:spTree>
    <p:extLst>
      <p:ext uri="{BB962C8B-B14F-4D97-AF65-F5344CB8AC3E}">
        <p14:creationId xmlns:p14="http://schemas.microsoft.com/office/powerpoint/2010/main" val="4221586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A96D-D7DF-05CC-3061-8397499133D3}"/>
              </a:ext>
            </a:extLst>
          </p:cNvPr>
          <p:cNvSpPr>
            <a:spLocks noGrp="1"/>
          </p:cNvSpPr>
          <p:nvPr>
            <p:ph type="title"/>
          </p:nvPr>
        </p:nvSpPr>
        <p:spPr/>
        <p:txBody>
          <a:bodyPr/>
          <a:lstStyle/>
          <a:p>
            <a:r>
              <a:rPr lang="en-GB" dirty="0"/>
              <a:t>Machine learning for Earth System data</a:t>
            </a:r>
          </a:p>
        </p:txBody>
      </p:sp>
      <p:grpSp>
        <p:nvGrpSpPr>
          <p:cNvPr id="9" name="Group 8">
            <a:extLst>
              <a:ext uri="{FF2B5EF4-FFF2-40B4-BE49-F238E27FC236}">
                <a16:creationId xmlns:a16="http://schemas.microsoft.com/office/drawing/2014/main" id="{BD7456D5-13E6-D060-8FD6-A2B70E423138}"/>
              </a:ext>
            </a:extLst>
          </p:cNvPr>
          <p:cNvGrpSpPr/>
          <p:nvPr/>
        </p:nvGrpSpPr>
        <p:grpSpPr>
          <a:xfrm>
            <a:off x="2579914" y="2459983"/>
            <a:ext cx="7032171" cy="1065810"/>
            <a:chOff x="1300348" y="2363190"/>
            <a:chExt cx="7032171" cy="1065810"/>
          </a:xfrm>
        </p:grpSpPr>
        <p:sp>
          <p:nvSpPr>
            <p:cNvPr id="10" name="Cube 9">
              <a:extLst>
                <a:ext uri="{FF2B5EF4-FFF2-40B4-BE49-F238E27FC236}">
                  <a16:creationId xmlns:a16="http://schemas.microsoft.com/office/drawing/2014/main" id="{3ADF38A5-993E-4E92-6144-0304492A160C}"/>
                </a:ext>
              </a:extLst>
            </p:cNvPr>
            <p:cNvSpPr/>
            <p:nvPr/>
          </p:nvSpPr>
          <p:spPr>
            <a:xfrm>
              <a:off x="3551711" y="2363190"/>
              <a:ext cx="2529444" cy="1065810"/>
            </a:xfrm>
            <a:prstGeom prst="cub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tx1"/>
                  </a:solidFill>
                </a:ln>
              </a:endParaRPr>
            </a:p>
          </p:txBody>
        </p:sp>
        <p:sp>
          <p:nvSpPr>
            <p:cNvPr id="11" name="Right Arrow 10">
              <a:extLst>
                <a:ext uri="{FF2B5EF4-FFF2-40B4-BE49-F238E27FC236}">
                  <a16:creationId xmlns:a16="http://schemas.microsoft.com/office/drawing/2014/main" id="{933CFB47-7A47-3B4E-D34C-70FAFD367574}"/>
                </a:ext>
              </a:extLst>
            </p:cNvPr>
            <p:cNvSpPr/>
            <p:nvPr/>
          </p:nvSpPr>
          <p:spPr>
            <a:xfrm>
              <a:off x="2764476" y="2753591"/>
              <a:ext cx="581891" cy="2850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04FABCBE-3250-D2DB-7EA0-B3DD4158228C}"/>
                </a:ext>
              </a:extLst>
            </p:cNvPr>
            <p:cNvSpPr/>
            <p:nvPr/>
          </p:nvSpPr>
          <p:spPr>
            <a:xfrm>
              <a:off x="1300348" y="2450771"/>
              <a:ext cx="1258784" cy="89064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Data</a:t>
              </a:r>
            </a:p>
          </p:txBody>
        </p:sp>
        <p:sp>
          <p:nvSpPr>
            <p:cNvPr id="13" name="Right Arrow 12">
              <a:extLst>
                <a:ext uri="{FF2B5EF4-FFF2-40B4-BE49-F238E27FC236}">
                  <a16:creationId xmlns:a16="http://schemas.microsoft.com/office/drawing/2014/main" id="{EEA43950-B84F-22BB-8C56-5AAF53857ABD}"/>
                </a:ext>
              </a:extLst>
            </p:cNvPr>
            <p:cNvSpPr/>
            <p:nvPr/>
          </p:nvSpPr>
          <p:spPr>
            <a:xfrm>
              <a:off x="6286499" y="2753591"/>
              <a:ext cx="581891" cy="2850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743260-E970-C7FF-92AF-FE5FA5EE39EC}"/>
                </a:ext>
              </a:extLst>
            </p:cNvPr>
            <p:cNvSpPr/>
            <p:nvPr/>
          </p:nvSpPr>
          <p:spPr>
            <a:xfrm>
              <a:off x="7073735" y="2450771"/>
              <a:ext cx="1258784" cy="89064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Output</a:t>
              </a:r>
            </a:p>
          </p:txBody>
        </p:sp>
      </p:grpSp>
      <p:sp>
        <p:nvSpPr>
          <p:cNvPr id="16" name="TextBox 15">
            <a:extLst>
              <a:ext uri="{FF2B5EF4-FFF2-40B4-BE49-F238E27FC236}">
                <a16:creationId xmlns:a16="http://schemas.microsoft.com/office/drawing/2014/main" id="{28024E23-0E30-0854-51C5-070864BCD760}"/>
              </a:ext>
            </a:extLst>
          </p:cNvPr>
          <p:cNvSpPr txBox="1"/>
          <p:nvPr/>
        </p:nvSpPr>
        <p:spPr>
          <a:xfrm>
            <a:off x="1109156" y="2071057"/>
            <a:ext cx="1819729" cy="369332"/>
          </a:xfrm>
          <a:prstGeom prst="rect">
            <a:avLst/>
          </a:prstGeom>
          <a:noFill/>
        </p:spPr>
        <p:txBody>
          <a:bodyPr wrap="none" rtlCol="0">
            <a:spAutoFit/>
          </a:bodyPr>
          <a:lstStyle/>
          <a:p>
            <a:r>
              <a:rPr lang="en-GB" dirty="0"/>
              <a:t>Machine learning</a:t>
            </a:r>
          </a:p>
        </p:txBody>
      </p:sp>
      <p:sp>
        <p:nvSpPr>
          <p:cNvPr id="17" name="TextBox 16">
            <a:extLst>
              <a:ext uri="{FF2B5EF4-FFF2-40B4-BE49-F238E27FC236}">
                <a16:creationId xmlns:a16="http://schemas.microsoft.com/office/drawing/2014/main" id="{8409B83F-F813-9847-FA24-6C149B014A2B}"/>
              </a:ext>
            </a:extLst>
          </p:cNvPr>
          <p:cNvSpPr txBox="1"/>
          <p:nvPr/>
        </p:nvSpPr>
        <p:spPr>
          <a:xfrm>
            <a:off x="2476945" y="3771281"/>
            <a:ext cx="1464722" cy="646331"/>
          </a:xfrm>
          <a:prstGeom prst="rect">
            <a:avLst/>
          </a:prstGeom>
          <a:noFill/>
        </p:spPr>
        <p:txBody>
          <a:bodyPr wrap="square" rtlCol="0">
            <a:spAutoFit/>
          </a:bodyPr>
          <a:lstStyle/>
          <a:p>
            <a:pPr algn="ctr"/>
            <a:r>
              <a:rPr lang="en-GB" dirty="0"/>
              <a:t>Site level observations</a:t>
            </a:r>
          </a:p>
        </p:txBody>
      </p:sp>
      <p:pic>
        <p:nvPicPr>
          <p:cNvPr id="18" name="Picture 4" descr="GFS-3000 Gas-Exchange System | WALZ">
            <a:extLst>
              <a:ext uri="{FF2B5EF4-FFF2-40B4-BE49-F238E27FC236}">
                <a16:creationId xmlns:a16="http://schemas.microsoft.com/office/drawing/2014/main" id="{5B871A34-AC14-1B7D-1166-1A1CCA108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944" y="4453250"/>
            <a:ext cx="1555308" cy="9720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Soil Core Sampler | Ideal for consultants or private use.">
            <a:extLst>
              <a:ext uri="{FF2B5EF4-FFF2-40B4-BE49-F238E27FC236}">
                <a16:creationId xmlns:a16="http://schemas.microsoft.com/office/drawing/2014/main" id="{8D025B70-A9FB-A816-F376-9266D867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945" y="5488606"/>
            <a:ext cx="1628713" cy="108580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27B48DF-FF9D-08BC-B670-379D2A5B51A2}"/>
              </a:ext>
            </a:extLst>
          </p:cNvPr>
          <p:cNvSpPr txBox="1"/>
          <p:nvPr/>
        </p:nvSpPr>
        <p:spPr>
          <a:xfrm>
            <a:off x="5363638" y="3771280"/>
            <a:ext cx="1464722" cy="2031325"/>
          </a:xfrm>
          <a:prstGeom prst="rect">
            <a:avLst/>
          </a:prstGeom>
          <a:noFill/>
        </p:spPr>
        <p:txBody>
          <a:bodyPr wrap="square" rtlCol="0">
            <a:spAutoFit/>
          </a:bodyPr>
          <a:lstStyle/>
          <a:p>
            <a:pPr algn="ctr"/>
            <a:r>
              <a:rPr lang="en-GB" dirty="0"/>
              <a:t>Explanatory variables:</a:t>
            </a:r>
          </a:p>
          <a:p>
            <a:pPr algn="ctr"/>
            <a:endParaRPr lang="en-GB" dirty="0"/>
          </a:p>
          <a:p>
            <a:pPr algn="ctr"/>
            <a:r>
              <a:rPr lang="en-GB" dirty="0"/>
              <a:t>Climate</a:t>
            </a:r>
          </a:p>
          <a:p>
            <a:pPr algn="ctr"/>
            <a:r>
              <a:rPr lang="en-GB" dirty="0"/>
              <a:t>Location</a:t>
            </a:r>
          </a:p>
          <a:p>
            <a:pPr algn="ctr"/>
            <a:r>
              <a:rPr lang="en-GB" dirty="0"/>
              <a:t>Ecosystem type</a:t>
            </a:r>
          </a:p>
        </p:txBody>
      </p:sp>
      <p:sp>
        <p:nvSpPr>
          <p:cNvPr id="21" name="TextBox 20">
            <a:extLst>
              <a:ext uri="{FF2B5EF4-FFF2-40B4-BE49-F238E27FC236}">
                <a16:creationId xmlns:a16="http://schemas.microsoft.com/office/drawing/2014/main" id="{482C1AF1-BB79-911D-41B5-23F884FF475C}"/>
              </a:ext>
            </a:extLst>
          </p:cNvPr>
          <p:cNvSpPr txBox="1"/>
          <p:nvPr/>
        </p:nvSpPr>
        <p:spPr>
          <a:xfrm>
            <a:off x="8316917" y="3771280"/>
            <a:ext cx="1464722" cy="646331"/>
          </a:xfrm>
          <a:prstGeom prst="rect">
            <a:avLst/>
          </a:prstGeom>
          <a:noFill/>
        </p:spPr>
        <p:txBody>
          <a:bodyPr wrap="square" rtlCol="0">
            <a:spAutoFit/>
          </a:bodyPr>
          <a:lstStyle/>
          <a:p>
            <a:pPr algn="ctr"/>
            <a:r>
              <a:rPr lang="en-GB" dirty="0"/>
              <a:t>Global gridded data</a:t>
            </a:r>
          </a:p>
        </p:txBody>
      </p:sp>
      <p:pic>
        <p:nvPicPr>
          <p:cNvPr id="22" name="Picture 2">
            <a:extLst>
              <a:ext uri="{FF2B5EF4-FFF2-40B4-BE49-F238E27FC236}">
                <a16:creationId xmlns:a16="http://schemas.microsoft.com/office/drawing/2014/main" id="{799CB152-50AC-D6D5-E743-3E799C62F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6282" y="4699006"/>
            <a:ext cx="2882874" cy="157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97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588C4-89BB-A19D-54A7-52230BB8DD5F}"/>
              </a:ext>
            </a:extLst>
          </p:cNvPr>
          <p:cNvSpPr>
            <a:spLocks noGrp="1"/>
          </p:cNvSpPr>
          <p:nvPr>
            <p:ph type="title"/>
          </p:nvPr>
        </p:nvSpPr>
        <p:spPr/>
        <p:txBody>
          <a:bodyPr/>
          <a:lstStyle/>
          <a:p>
            <a:r>
              <a:rPr lang="en-GB" dirty="0"/>
              <a:t>Extrapolating into future conditions</a:t>
            </a:r>
          </a:p>
        </p:txBody>
      </p:sp>
      <p:pic>
        <p:nvPicPr>
          <p:cNvPr id="3" name="Picture 2">
            <a:extLst>
              <a:ext uri="{FF2B5EF4-FFF2-40B4-BE49-F238E27FC236}">
                <a16:creationId xmlns:a16="http://schemas.microsoft.com/office/drawing/2014/main" id="{D26CC93C-80ED-6B67-7E77-C0295F3CF371}"/>
              </a:ext>
            </a:extLst>
          </p:cNvPr>
          <p:cNvPicPr>
            <a:picLocks noChangeAspect="1"/>
          </p:cNvPicPr>
          <p:nvPr/>
        </p:nvPicPr>
        <p:blipFill rotWithShape="1">
          <a:blip r:embed="rId2"/>
          <a:srcRect t="65592"/>
          <a:stretch/>
        </p:blipFill>
        <p:spPr>
          <a:xfrm>
            <a:off x="1439524" y="1907494"/>
            <a:ext cx="8503053" cy="2286000"/>
          </a:xfrm>
          <a:prstGeom prst="rect">
            <a:avLst/>
          </a:prstGeom>
        </p:spPr>
      </p:pic>
      <p:sp>
        <p:nvSpPr>
          <p:cNvPr id="4" name="Left Brace 3">
            <a:extLst>
              <a:ext uri="{FF2B5EF4-FFF2-40B4-BE49-F238E27FC236}">
                <a16:creationId xmlns:a16="http://schemas.microsoft.com/office/drawing/2014/main" id="{BA84A977-71E5-5273-BA6E-A1D9902CB062}"/>
              </a:ext>
            </a:extLst>
          </p:cNvPr>
          <p:cNvSpPr/>
          <p:nvPr/>
        </p:nvSpPr>
        <p:spPr>
          <a:xfrm rot="16200000">
            <a:off x="4565469" y="1822586"/>
            <a:ext cx="404949" cy="5146767"/>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a:extLst>
              <a:ext uri="{FF2B5EF4-FFF2-40B4-BE49-F238E27FC236}">
                <a16:creationId xmlns:a16="http://schemas.microsoft.com/office/drawing/2014/main" id="{3700862C-40BE-2521-0990-230E181FD890}"/>
              </a:ext>
            </a:extLst>
          </p:cNvPr>
          <p:cNvSpPr txBox="1"/>
          <p:nvPr/>
        </p:nvSpPr>
        <p:spPr>
          <a:xfrm>
            <a:off x="3696787" y="4663760"/>
            <a:ext cx="2114681" cy="369332"/>
          </a:xfrm>
          <a:prstGeom prst="rect">
            <a:avLst/>
          </a:prstGeom>
          <a:noFill/>
        </p:spPr>
        <p:txBody>
          <a:bodyPr wrap="none" rtlCol="0">
            <a:spAutoFit/>
          </a:bodyPr>
          <a:lstStyle/>
          <a:p>
            <a:r>
              <a:rPr lang="en-GB" dirty="0"/>
              <a:t>Observed conditions</a:t>
            </a:r>
          </a:p>
        </p:txBody>
      </p:sp>
      <p:sp>
        <p:nvSpPr>
          <p:cNvPr id="6" name="Left Brace 5">
            <a:extLst>
              <a:ext uri="{FF2B5EF4-FFF2-40B4-BE49-F238E27FC236}">
                <a16:creationId xmlns:a16="http://schemas.microsoft.com/office/drawing/2014/main" id="{25A31448-7E52-933C-E3A1-C98D8741905A}"/>
              </a:ext>
            </a:extLst>
          </p:cNvPr>
          <p:cNvSpPr/>
          <p:nvPr/>
        </p:nvSpPr>
        <p:spPr>
          <a:xfrm rot="16200000">
            <a:off x="8338458" y="3309575"/>
            <a:ext cx="404949" cy="2172790"/>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08D2FB69-14DC-724F-00D9-D3446E9744D8}"/>
              </a:ext>
            </a:extLst>
          </p:cNvPr>
          <p:cNvSpPr txBox="1"/>
          <p:nvPr/>
        </p:nvSpPr>
        <p:spPr>
          <a:xfrm>
            <a:off x="7719168" y="4663760"/>
            <a:ext cx="1643527" cy="369332"/>
          </a:xfrm>
          <a:prstGeom prst="rect">
            <a:avLst/>
          </a:prstGeom>
          <a:noFill/>
        </p:spPr>
        <p:txBody>
          <a:bodyPr wrap="none" rtlCol="0">
            <a:spAutoFit/>
          </a:bodyPr>
          <a:lstStyle/>
          <a:p>
            <a:r>
              <a:rPr lang="en-GB" dirty="0"/>
              <a:t>New conditions</a:t>
            </a:r>
          </a:p>
        </p:txBody>
      </p:sp>
      <p:sp>
        <p:nvSpPr>
          <p:cNvPr id="8" name="Oval 7">
            <a:extLst>
              <a:ext uri="{FF2B5EF4-FFF2-40B4-BE49-F238E27FC236}">
                <a16:creationId xmlns:a16="http://schemas.microsoft.com/office/drawing/2014/main" id="{B6693144-BF03-BF05-E838-7C682D7BAFD7}"/>
              </a:ext>
            </a:extLst>
          </p:cNvPr>
          <p:cNvSpPr/>
          <p:nvPr/>
        </p:nvSpPr>
        <p:spPr>
          <a:xfrm>
            <a:off x="1729325" y="5225778"/>
            <a:ext cx="8164285" cy="126709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Assumption: the Earth system will behave in the same way under an altered climate as in past climate</a:t>
            </a:r>
          </a:p>
        </p:txBody>
      </p:sp>
    </p:spTree>
    <p:extLst>
      <p:ext uri="{BB962C8B-B14F-4D97-AF65-F5344CB8AC3E}">
        <p14:creationId xmlns:p14="http://schemas.microsoft.com/office/powerpoint/2010/main" val="81902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F395-6A4B-90F4-84AE-3196D5234498}"/>
              </a:ext>
            </a:extLst>
          </p:cNvPr>
          <p:cNvSpPr>
            <a:spLocks noGrp="1"/>
          </p:cNvSpPr>
          <p:nvPr>
            <p:ph type="title"/>
          </p:nvPr>
        </p:nvSpPr>
        <p:spPr/>
        <p:txBody>
          <a:bodyPr/>
          <a:lstStyle/>
          <a:p>
            <a:r>
              <a:rPr lang="en-GB" dirty="0"/>
              <a:t>If they’re so varied, how do we know the models are right?</a:t>
            </a:r>
          </a:p>
        </p:txBody>
      </p:sp>
      <p:pic>
        <p:nvPicPr>
          <p:cNvPr id="3074" name="Picture 2" descr="Image">
            <a:extLst>
              <a:ext uri="{FF2B5EF4-FFF2-40B4-BE49-F238E27FC236}">
                <a16:creationId xmlns:a16="http://schemas.microsoft.com/office/drawing/2014/main" id="{1E79AEA2-F08B-C469-301C-E924554E9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11829"/>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CF98D5-D356-D04E-F9C2-A0A171B43519}"/>
              </a:ext>
            </a:extLst>
          </p:cNvPr>
          <p:cNvSpPr txBox="1"/>
          <p:nvPr/>
        </p:nvSpPr>
        <p:spPr>
          <a:xfrm>
            <a:off x="6215743" y="2667000"/>
            <a:ext cx="3722914" cy="923330"/>
          </a:xfrm>
          <a:prstGeom prst="rect">
            <a:avLst/>
          </a:prstGeom>
          <a:noFill/>
        </p:spPr>
        <p:txBody>
          <a:bodyPr wrap="square" rtlCol="0">
            <a:spAutoFit/>
          </a:bodyPr>
          <a:lstStyle/>
          <a:p>
            <a:r>
              <a:rPr lang="en-GB" dirty="0"/>
              <a:t>All models are tested against historical data before used for future projections</a:t>
            </a:r>
          </a:p>
        </p:txBody>
      </p:sp>
      <p:sp>
        <p:nvSpPr>
          <p:cNvPr id="4" name="Oval 3">
            <a:extLst>
              <a:ext uri="{FF2B5EF4-FFF2-40B4-BE49-F238E27FC236}">
                <a16:creationId xmlns:a16="http://schemas.microsoft.com/office/drawing/2014/main" id="{9B5A1E78-1E03-5F7C-4453-F1E3B081F2A4}"/>
              </a:ext>
            </a:extLst>
          </p:cNvPr>
          <p:cNvSpPr/>
          <p:nvPr/>
        </p:nvSpPr>
        <p:spPr>
          <a:xfrm>
            <a:off x="7576457" y="4669972"/>
            <a:ext cx="2362200" cy="146957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Lecture 11 - Uncertainty</a:t>
            </a:r>
          </a:p>
        </p:txBody>
      </p:sp>
    </p:spTree>
    <p:extLst>
      <p:ext uri="{BB962C8B-B14F-4D97-AF65-F5344CB8AC3E}">
        <p14:creationId xmlns:p14="http://schemas.microsoft.com/office/powerpoint/2010/main" val="1012432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F98A-F7E9-DADF-A4F7-D8FFF175C781}"/>
              </a:ext>
            </a:extLst>
          </p:cNvPr>
          <p:cNvSpPr>
            <a:spLocks noGrp="1"/>
          </p:cNvSpPr>
          <p:nvPr>
            <p:ph type="title"/>
          </p:nvPr>
        </p:nvSpPr>
        <p:spPr/>
        <p:txBody>
          <a:bodyPr/>
          <a:lstStyle/>
          <a:p>
            <a:r>
              <a:rPr lang="en-GB" dirty="0"/>
              <a:t>Simulating future conditions</a:t>
            </a:r>
          </a:p>
        </p:txBody>
      </p:sp>
      <p:pic>
        <p:nvPicPr>
          <p:cNvPr id="3" name="Google Shape;366;p41">
            <a:extLst>
              <a:ext uri="{FF2B5EF4-FFF2-40B4-BE49-F238E27FC236}">
                <a16:creationId xmlns:a16="http://schemas.microsoft.com/office/drawing/2014/main" id="{FF187871-BFBF-2DB5-D34C-71568B621EC8}"/>
              </a:ext>
            </a:extLst>
          </p:cNvPr>
          <p:cNvPicPr preferRelativeResize="0"/>
          <p:nvPr/>
        </p:nvPicPr>
        <p:blipFill>
          <a:blip r:embed="rId2">
            <a:alphaModFix/>
          </a:blip>
          <a:stretch>
            <a:fillRect/>
          </a:stretch>
        </p:blipFill>
        <p:spPr>
          <a:xfrm>
            <a:off x="949046" y="1690688"/>
            <a:ext cx="3518451" cy="2305736"/>
          </a:xfrm>
          <a:prstGeom prst="rect">
            <a:avLst/>
          </a:prstGeom>
          <a:noFill/>
          <a:ln>
            <a:noFill/>
          </a:ln>
        </p:spPr>
      </p:pic>
      <p:pic>
        <p:nvPicPr>
          <p:cNvPr id="4098" name="Picture 2" descr="International Tundra Experiment - Wikipedia">
            <a:extLst>
              <a:ext uri="{FF2B5EF4-FFF2-40B4-BE49-F238E27FC236}">
                <a16:creationId xmlns:a16="http://schemas.microsoft.com/office/drawing/2014/main" id="{27BB82DD-DEB3-7B34-FF67-8D072CC37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685" y="4312794"/>
            <a:ext cx="3183172" cy="238737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C0942D4-1E19-CBDA-86D9-90245CFAEF9D}"/>
              </a:ext>
            </a:extLst>
          </p:cNvPr>
          <p:cNvSpPr/>
          <p:nvPr/>
        </p:nvSpPr>
        <p:spPr>
          <a:xfrm>
            <a:off x="7307916" y="1690688"/>
            <a:ext cx="3183172" cy="2809149"/>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Manipulate environment to create future conditions</a:t>
            </a:r>
          </a:p>
        </p:txBody>
      </p:sp>
      <p:sp>
        <p:nvSpPr>
          <p:cNvPr id="5" name="Oval 4">
            <a:extLst>
              <a:ext uri="{FF2B5EF4-FFF2-40B4-BE49-F238E27FC236}">
                <a16:creationId xmlns:a16="http://schemas.microsoft.com/office/drawing/2014/main" id="{7E5D9972-1854-8AD9-2FDF-33A76042800B}"/>
              </a:ext>
            </a:extLst>
          </p:cNvPr>
          <p:cNvSpPr/>
          <p:nvPr/>
        </p:nvSpPr>
        <p:spPr>
          <a:xfrm>
            <a:off x="6530098" y="5016771"/>
            <a:ext cx="2369404" cy="126709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High CO</a:t>
            </a:r>
            <a:r>
              <a:rPr lang="en-GB" baseline="-25000" dirty="0"/>
              <a:t>2</a:t>
            </a:r>
            <a:r>
              <a:rPr lang="en-GB" dirty="0"/>
              <a:t> experiments</a:t>
            </a:r>
          </a:p>
        </p:txBody>
      </p:sp>
      <p:sp>
        <p:nvSpPr>
          <p:cNvPr id="6" name="Oval 5">
            <a:extLst>
              <a:ext uri="{FF2B5EF4-FFF2-40B4-BE49-F238E27FC236}">
                <a16:creationId xmlns:a16="http://schemas.microsoft.com/office/drawing/2014/main" id="{2FCADA37-9354-AD83-9172-9B16BA1D12F9}"/>
              </a:ext>
            </a:extLst>
          </p:cNvPr>
          <p:cNvSpPr/>
          <p:nvPr/>
        </p:nvSpPr>
        <p:spPr>
          <a:xfrm>
            <a:off x="9224744" y="5016771"/>
            <a:ext cx="2369404" cy="126709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Warming experiments</a:t>
            </a:r>
          </a:p>
        </p:txBody>
      </p:sp>
    </p:spTree>
    <p:extLst>
      <p:ext uri="{BB962C8B-B14F-4D97-AF65-F5344CB8AC3E}">
        <p14:creationId xmlns:p14="http://schemas.microsoft.com/office/powerpoint/2010/main" val="370501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85ED-1F06-5DF1-2E7F-B34B09219116}"/>
              </a:ext>
            </a:extLst>
          </p:cNvPr>
          <p:cNvSpPr>
            <a:spLocks noGrp="1"/>
          </p:cNvSpPr>
          <p:nvPr>
            <p:ph type="title"/>
          </p:nvPr>
        </p:nvSpPr>
        <p:spPr/>
        <p:txBody>
          <a:bodyPr/>
          <a:lstStyle/>
          <a:p>
            <a:r>
              <a:rPr lang="en-GB" dirty="0"/>
              <a:t>Extrapolating to extreme events</a:t>
            </a:r>
          </a:p>
        </p:txBody>
      </p:sp>
      <p:pic>
        <p:nvPicPr>
          <p:cNvPr id="3" name="Picture 2">
            <a:extLst>
              <a:ext uri="{FF2B5EF4-FFF2-40B4-BE49-F238E27FC236}">
                <a16:creationId xmlns:a16="http://schemas.microsoft.com/office/drawing/2014/main" id="{9454895B-4E10-0685-4B94-F34094CB8B91}"/>
              </a:ext>
            </a:extLst>
          </p:cNvPr>
          <p:cNvPicPr>
            <a:picLocks noChangeAspect="1"/>
          </p:cNvPicPr>
          <p:nvPr/>
        </p:nvPicPr>
        <p:blipFill>
          <a:blip r:embed="rId2"/>
          <a:stretch>
            <a:fillRect/>
          </a:stretch>
        </p:blipFill>
        <p:spPr>
          <a:xfrm>
            <a:off x="838200" y="1883773"/>
            <a:ext cx="4729102" cy="3929198"/>
          </a:xfrm>
          <a:prstGeom prst="rect">
            <a:avLst/>
          </a:prstGeom>
        </p:spPr>
      </p:pic>
      <p:sp>
        <p:nvSpPr>
          <p:cNvPr id="4" name="Oval 3">
            <a:extLst>
              <a:ext uri="{FF2B5EF4-FFF2-40B4-BE49-F238E27FC236}">
                <a16:creationId xmlns:a16="http://schemas.microsoft.com/office/drawing/2014/main" id="{9C36486B-FF31-C51E-0607-1963DE829A18}"/>
              </a:ext>
            </a:extLst>
          </p:cNvPr>
          <p:cNvSpPr/>
          <p:nvPr/>
        </p:nvSpPr>
        <p:spPr>
          <a:xfrm>
            <a:off x="1476103" y="2233749"/>
            <a:ext cx="2129246" cy="875211"/>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BB06692-647E-1294-F978-5FCBC220F31E}"/>
              </a:ext>
            </a:extLst>
          </p:cNvPr>
          <p:cNvSpPr/>
          <p:nvPr/>
        </p:nvSpPr>
        <p:spPr>
          <a:xfrm>
            <a:off x="6923315" y="1883773"/>
            <a:ext cx="2810128" cy="205835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Extreme events are rare and might not be in the observational record</a:t>
            </a:r>
          </a:p>
        </p:txBody>
      </p:sp>
    </p:spTree>
    <p:extLst>
      <p:ext uri="{BB962C8B-B14F-4D97-AF65-F5344CB8AC3E}">
        <p14:creationId xmlns:p14="http://schemas.microsoft.com/office/powerpoint/2010/main" val="3986667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2D84-2293-DBEA-FB9D-DE2C12583205}"/>
              </a:ext>
            </a:extLst>
          </p:cNvPr>
          <p:cNvSpPr>
            <a:spLocks noGrp="1"/>
          </p:cNvSpPr>
          <p:nvPr>
            <p:ph type="title"/>
          </p:nvPr>
        </p:nvSpPr>
        <p:spPr/>
        <p:txBody>
          <a:bodyPr/>
          <a:lstStyle/>
          <a:p>
            <a:r>
              <a:rPr lang="en-GB" dirty="0"/>
              <a:t>Simulating extreme events</a:t>
            </a:r>
          </a:p>
        </p:txBody>
      </p:sp>
      <p:pic>
        <p:nvPicPr>
          <p:cNvPr id="6146" name="Picture 2" descr="Tallest trees first to be killed by drought in the Amazon">
            <a:extLst>
              <a:ext uri="{FF2B5EF4-FFF2-40B4-BE49-F238E27FC236}">
                <a16:creationId xmlns:a16="http://schemas.microsoft.com/office/drawing/2014/main" id="{55CE1ACD-7934-1176-5043-2FEC30529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3201458" cy="48021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hoto of standing pools of water during a 10-hour test flood event in a TEMPEST experiment forest plot from June 2022. ">
            <a:extLst>
              <a:ext uri="{FF2B5EF4-FFF2-40B4-BE49-F238E27FC236}">
                <a16:creationId xmlns:a16="http://schemas.microsoft.com/office/drawing/2014/main" id="{214209AB-16F6-C1B4-7365-893291D29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406" y="3840480"/>
            <a:ext cx="3397188" cy="2547891"/>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270C1BD2-E9D5-AF54-C2A6-201759450393}"/>
              </a:ext>
            </a:extLst>
          </p:cNvPr>
          <p:cNvSpPr/>
          <p:nvPr/>
        </p:nvSpPr>
        <p:spPr>
          <a:xfrm>
            <a:off x="8033658" y="2033429"/>
            <a:ext cx="2810128" cy="205835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a:t>Simulated drought (most frequent) or storm impacts</a:t>
            </a:r>
          </a:p>
        </p:txBody>
      </p:sp>
    </p:spTree>
    <p:extLst>
      <p:ext uri="{BB962C8B-B14F-4D97-AF65-F5344CB8AC3E}">
        <p14:creationId xmlns:p14="http://schemas.microsoft.com/office/powerpoint/2010/main" val="2297994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9002-A1BE-C4CE-75CB-F2E8A4207373}"/>
              </a:ext>
            </a:extLst>
          </p:cNvPr>
          <p:cNvSpPr>
            <a:spLocks noGrp="1"/>
          </p:cNvSpPr>
          <p:nvPr>
            <p:ph type="title"/>
          </p:nvPr>
        </p:nvSpPr>
        <p:spPr/>
        <p:txBody>
          <a:bodyPr>
            <a:normAutofit/>
          </a:bodyPr>
          <a:lstStyle/>
          <a:p>
            <a:r>
              <a:rPr lang="en-GB" sz="4000" dirty="0"/>
              <a:t>Data at different scales together with models </a:t>
            </a:r>
          </a:p>
        </p:txBody>
      </p:sp>
      <p:pic>
        <p:nvPicPr>
          <p:cNvPr id="3" name="Google Shape;364;p41">
            <a:extLst>
              <a:ext uri="{FF2B5EF4-FFF2-40B4-BE49-F238E27FC236}">
                <a16:creationId xmlns:a16="http://schemas.microsoft.com/office/drawing/2014/main" id="{AC84C914-AADD-4C27-4B63-6BE63C8F06E7}"/>
              </a:ext>
            </a:extLst>
          </p:cNvPr>
          <p:cNvPicPr preferRelativeResize="0"/>
          <p:nvPr/>
        </p:nvPicPr>
        <p:blipFill>
          <a:blip r:embed="rId2">
            <a:alphaModFix/>
          </a:blip>
          <a:stretch>
            <a:fillRect/>
          </a:stretch>
        </p:blipFill>
        <p:spPr>
          <a:xfrm>
            <a:off x="4061824" y="1690688"/>
            <a:ext cx="1510550" cy="1726324"/>
          </a:xfrm>
          <a:prstGeom prst="rect">
            <a:avLst/>
          </a:prstGeom>
          <a:noFill/>
          <a:ln>
            <a:noFill/>
          </a:ln>
        </p:spPr>
      </p:pic>
      <p:pic>
        <p:nvPicPr>
          <p:cNvPr id="4" name="Google Shape;365;p41">
            <a:extLst>
              <a:ext uri="{FF2B5EF4-FFF2-40B4-BE49-F238E27FC236}">
                <a16:creationId xmlns:a16="http://schemas.microsoft.com/office/drawing/2014/main" id="{71BEF452-E6B2-2FAD-47BA-96B8CC264FFC}"/>
              </a:ext>
            </a:extLst>
          </p:cNvPr>
          <p:cNvPicPr preferRelativeResize="0"/>
          <p:nvPr/>
        </p:nvPicPr>
        <p:blipFill>
          <a:blip r:embed="rId3">
            <a:alphaModFix/>
          </a:blip>
          <a:stretch>
            <a:fillRect/>
          </a:stretch>
        </p:blipFill>
        <p:spPr>
          <a:xfrm>
            <a:off x="5464999" y="1690688"/>
            <a:ext cx="2353200" cy="1323675"/>
          </a:xfrm>
          <a:prstGeom prst="rect">
            <a:avLst/>
          </a:prstGeom>
          <a:noFill/>
          <a:ln>
            <a:noFill/>
          </a:ln>
        </p:spPr>
      </p:pic>
      <p:pic>
        <p:nvPicPr>
          <p:cNvPr id="5" name="Google Shape;366;p41">
            <a:extLst>
              <a:ext uri="{FF2B5EF4-FFF2-40B4-BE49-F238E27FC236}">
                <a16:creationId xmlns:a16="http://schemas.microsoft.com/office/drawing/2014/main" id="{F3490DD3-E838-A53B-319A-39EA1E92F648}"/>
              </a:ext>
            </a:extLst>
          </p:cNvPr>
          <p:cNvPicPr preferRelativeResize="0"/>
          <p:nvPr/>
        </p:nvPicPr>
        <p:blipFill>
          <a:blip r:embed="rId4">
            <a:alphaModFix/>
          </a:blip>
          <a:stretch>
            <a:fillRect/>
          </a:stretch>
        </p:blipFill>
        <p:spPr>
          <a:xfrm>
            <a:off x="5061149" y="2910463"/>
            <a:ext cx="1748575" cy="1259901"/>
          </a:xfrm>
          <a:prstGeom prst="rect">
            <a:avLst/>
          </a:prstGeom>
          <a:noFill/>
          <a:ln>
            <a:noFill/>
          </a:ln>
        </p:spPr>
      </p:pic>
      <p:pic>
        <p:nvPicPr>
          <p:cNvPr id="6" name="Google Shape;367;p41">
            <a:extLst>
              <a:ext uri="{FF2B5EF4-FFF2-40B4-BE49-F238E27FC236}">
                <a16:creationId xmlns:a16="http://schemas.microsoft.com/office/drawing/2014/main" id="{84AEEBB9-4746-589E-2480-1B8B861B9C91}"/>
              </a:ext>
            </a:extLst>
          </p:cNvPr>
          <p:cNvPicPr preferRelativeResize="0"/>
          <p:nvPr/>
        </p:nvPicPr>
        <p:blipFill>
          <a:blip r:embed="rId5">
            <a:alphaModFix/>
          </a:blip>
          <a:stretch>
            <a:fillRect/>
          </a:stretch>
        </p:blipFill>
        <p:spPr>
          <a:xfrm>
            <a:off x="6714974" y="2703788"/>
            <a:ext cx="1401625" cy="1401625"/>
          </a:xfrm>
          <a:prstGeom prst="rect">
            <a:avLst/>
          </a:prstGeom>
          <a:noFill/>
          <a:ln>
            <a:noFill/>
          </a:ln>
        </p:spPr>
      </p:pic>
      <p:pic>
        <p:nvPicPr>
          <p:cNvPr id="7" name="Google Shape;368;p41">
            <a:extLst>
              <a:ext uri="{FF2B5EF4-FFF2-40B4-BE49-F238E27FC236}">
                <a16:creationId xmlns:a16="http://schemas.microsoft.com/office/drawing/2014/main" id="{79D3941F-46BD-0409-E29F-1DB89F0042C0}"/>
              </a:ext>
            </a:extLst>
          </p:cNvPr>
          <p:cNvPicPr preferRelativeResize="0"/>
          <p:nvPr/>
        </p:nvPicPr>
        <p:blipFill>
          <a:blip r:embed="rId6">
            <a:alphaModFix/>
          </a:blip>
          <a:stretch>
            <a:fillRect/>
          </a:stretch>
        </p:blipFill>
        <p:spPr>
          <a:xfrm>
            <a:off x="2569374" y="3274131"/>
            <a:ext cx="2491777" cy="1401625"/>
          </a:xfrm>
          <a:prstGeom prst="rect">
            <a:avLst/>
          </a:prstGeom>
          <a:noFill/>
          <a:ln>
            <a:noFill/>
          </a:ln>
        </p:spPr>
      </p:pic>
      <p:pic>
        <p:nvPicPr>
          <p:cNvPr id="8" name="Google Shape;369;p41">
            <a:extLst>
              <a:ext uri="{FF2B5EF4-FFF2-40B4-BE49-F238E27FC236}">
                <a16:creationId xmlns:a16="http://schemas.microsoft.com/office/drawing/2014/main" id="{D2F6C1AC-4494-18C3-0A9D-A3163ACE12A2}"/>
              </a:ext>
            </a:extLst>
          </p:cNvPr>
          <p:cNvPicPr preferRelativeResize="0"/>
          <p:nvPr/>
        </p:nvPicPr>
        <p:blipFill>
          <a:blip r:embed="rId7">
            <a:alphaModFix/>
          </a:blip>
          <a:stretch>
            <a:fillRect/>
          </a:stretch>
        </p:blipFill>
        <p:spPr>
          <a:xfrm>
            <a:off x="5061149" y="4170363"/>
            <a:ext cx="2069701" cy="1164200"/>
          </a:xfrm>
          <a:prstGeom prst="rect">
            <a:avLst/>
          </a:prstGeom>
          <a:noFill/>
          <a:ln>
            <a:noFill/>
          </a:ln>
        </p:spPr>
      </p:pic>
      <p:pic>
        <p:nvPicPr>
          <p:cNvPr id="9" name="Google Shape;371;p41">
            <a:extLst>
              <a:ext uri="{FF2B5EF4-FFF2-40B4-BE49-F238E27FC236}">
                <a16:creationId xmlns:a16="http://schemas.microsoft.com/office/drawing/2014/main" id="{29399A37-FA9A-EE60-0B7E-0FE62040EC68}"/>
              </a:ext>
            </a:extLst>
          </p:cNvPr>
          <p:cNvPicPr preferRelativeResize="0"/>
          <p:nvPr/>
        </p:nvPicPr>
        <p:blipFill>
          <a:blip r:embed="rId8">
            <a:alphaModFix/>
          </a:blip>
          <a:stretch>
            <a:fillRect/>
          </a:stretch>
        </p:blipFill>
        <p:spPr>
          <a:xfrm>
            <a:off x="2456211" y="2183538"/>
            <a:ext cx="1766850" cy="993852"/>
          </a:xfrm>
          <a:prstGeom prst="rect">
            <a:avLst/>
          </a:prstGeom>
          <a:noFill/>
          <a:ln>
            <a:noFill/>
          </a:ln>
        </p:spPr>
      </p:pic>
      <p:pic>
        <p:nvPicPr>
          <p:cNvPr id="10" name="Google Shape;372;p41">
            <a:extLst>
              <a:ext uri="{FF2B5EF4-FFF2-40B4-BE49-F238E27FC236}">
                <a16:creationId xmlns:a16="http://schemas.microsoft.com/office/drawing/2014/main" id="{06BD477F-68B9-9072-1B85-4F193DAEEFC5}"/>
              </a:ext>
            </a:extLst>
          </p:cNvPr>
          <p:cNvPicPr preferRelativeResize="0"/>
          <p:nvPr/>
        </p:nvPicPr>
        <p:blipFill>
          <a:blip r:embed="rId9">
            <a:alphaModFix/>
          </a:blip>
          <a:stretch>
            <a:fillRect/>
          </a:stretch>
        </p:blipFill>
        <p:spPr>
          <a:xfrm>
            <a:off x="7130861" y="4170353"/>
            <a:ext cx="1510526" cy="1006387"/>
          </a:xfrm>
          <a:prstGeom prst="rect">
            <a:avLst/>
          </a:prstGeom>
          <a:noFill/>
          <a:ln>
            <a:noFill/>
          </a:ln>
        </p:spPr>
      </p:pic>
    </p:spTree>
    <p:extLst>
      <p:ext uri="{BB962C8B-B14F-4D97-AF65-F5344CB8AC3E}">
        <p14:creationId xmlns:p14="http://schemas.microsoft.com/office/powerpoint/2010/main" val="463702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5671054-AE97-3111-71B7-7DE81F8B8BBB}"/>
              </a:ext>
            </a:extLst>
          </p:cNvPr>
          <p:cNvSpPr/>
          <p:nvPr/>
        </p:nvSpPr>
        <p:spPr>
          <a:xfrm>
            <a:off x="1875019" y="124057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fundamentals</a:t>
            </a:r>
          </a:p>
        </p:txBody>
      </p:sp>
      <p:sp>
        <p:nvSpPr>
          <p:cNvPr id="8" name="TextBox 7">
            <a:extLst>
              <a:ext uri="{FF2B5EF4-FFF2-40B4-BE49-F238E27FC236}">
                <a16:creationId xmlns:a16="http://schemas.microsoft.com/office/drawing/2014/main" id="{477FD85C-9369-113A-E34B-AFBA59459944}"/>
              </a:ext>
            </a:extLst>
          </p:cNvPr>
          <p:cNvSpPr txBox="1"/>
          <p:nvPr/>
        </p:nvSpPr>
        <p:spPr>
          <a:xfrm>
            <a:off x="-3041497" y="-610935"/>
            <a:ext cx="49177" cy="1938992"/>
          </a:xfrm>
          <a:prstGeom prst="rect">
            <a:avLst/>
          </a:prstGeom>
          <a:noFill/>
        </p:spPr>
        <p:txBody>
          <a:bodyPr wrap="square" rtlCol="0">
            <a:spAutoFit/>
          </a:bodyPr>
          <a:lstStyle/>
          <a:p>
            <a:r>
              <a:rPr lang="en-US" sz="1200" dirty="0"/>
              <a:t>Atmosphere</a:t>
            </a:r>
            <a:endParaRPr lang="en-US" dirty="0"/>
          </a:p>
        </p:txBody>
      </p:sp>
      <p:pic>
        <p:nvPicPr>
          <p:cNvPr id="3074" name="Picture 2" descr="Spectacular cirrus clouds over Algeria | EUMETSAT">
            <a:extLst>
              <a:ext uri="{FF2B5EF4-FFF2-40B4-BE49-F238E27FC236}">
                <a16:creationId xmlns:a16="http://schemas.microsoft.com/office/drawing/2014/main" id="{B9532B7D-77C1-7BF9-2753-D25D78AE5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599" y="1784859"/>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956250-0F46-6513-34AE-AD776DFB9BCB}"/>
              </a:ext>
            </a:extLst>
          </p:cNvPr>
          <p:cNvSpPr txBox="1"/>
          <p:nvPr/>
        </p:nvSpPr>
        <p:spPr>
          <a:xfrm>
            <a:off x="2569437" y="1784859"/>
            <a:ext cx="952953" cy="276999"/>
          </a:xfrm>
          <a:prstGeom prst="rect">
            <a:avLst/>
          </a:prstGeom>
          <a:noFill/>
        </p:spPr>
        <p:txBody>
          <a:bodyPr wrap="none" rtlCol="0">
            <a:spAutoFit/>
          </a:bodyPr>
          <a:lstStyle/>
          <a:p>
            <a:r>
              <a:rPr lang="en-US" sz="1200" dirty="0"/>
              <a:t>Atmosphere</a:t>
            </a:r>
            <a:endParaRPr lang="en-US" dirty="0"/>
          </a:p>
        </p:txBody>
      </p:sp>
      <p:pic>
        <p:nvPicPr>
          <p:cNvPr id="3076" name="Picture 4" descr="Visiting Brazil's Amazon rainforest | CN Traveller">
            <a:extLst>
              <a:ext uri="{FF2B5EF4-FFF2-40B4-BE49-F238E27FC236}">
                <a16:creationId xmlns:a16="http://schemas.microsoft.com/office/drawing/2014/main" id="{79071D02-F7DC-9A21-7A81-9CE08B477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37" y="2311700"/>
            <a:ext cx="1141791" cy="642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894046-E154-78E7-88B5-5587ACB30F52}"/>
              </a:ext>
            </a:extLst>
          </p:cNvPr>
          <p:cNvSpPr txBox="1"/>
          <p:nvPr/>
        </p:nvSpPr>
        <p:spPr>
          <a:xfrm>
            <a:off x="3522389" y="2034701"/>
            <a:ext cx="942887" cy="253916"/>
          </a:xfrm>
          <a:prstGeom prst="rect">
            <a:avLst/>
          </a:prstGeom>
          <a:noFill/>
        </p:spPr>
        <p:txBody>
          <a:bodyPr wrap="none" rtlCol="0">
            <a:spAutoFit/>
          </a:bodyPr>
          <a:lstStyle/>
          <a:p>
            <a:r>
              <a:rPr lang="en-US" sz="1050" dirty="0"/>
              <a:t>Global C cycle</a:t>
            </a:r>
          </a:p>
        </p:txBody>
      </p:sp>
      <p:pic>
        <p:nvPicPr>
          <p:cNvPr id="3078" name="Picture 6" descr="What is World Ocean Day and why is it important? | World Economic Forum">
            <a:extLst>
              <a:ext uri="{FF2B5EF4-FFF2-40B4-BE49-F238E27FC236}">
                <a16:creationId xmlns:a16="http://schemas.microsoft.com/office/drawing/2014/main" id="{F07441AA-DDD7-F28D-828F-760E559D3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228" y="2288617"/>
            <a:ext cx="751114" cy="56333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BD63DC91-2489-17AF-1AE7-09A3A064A589}"/>
              </a:ext>
            </a:extLst>
          </p:cNvPr>
          <p:cNvSpPr/>
          <p:nvPr/>
        </p:nvSpPr>
        <p:spPr>
          <a:xfrm>
            <a:off x="5584780" y="1343988"/>
            <a:ext cx="3287486" cy="2100943"/>
          </a:xfrm>
          <a:prstGeom prst="roundRect">
            <a:avLst/>
          </a:prstGeom>
          <a:noFill/>
          <a:ln w="539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D6C432FA-D36E-E438-8AEE-4B3C1E0E35AF}"/>
              </a:ext>
            </a:extLst>
          </p:cNvPr>
          <p:cNvSpPr/>
          <p:nvPr/>
        </p:nvSpPr>
        <p:spPr>
          <a:xfrm>
            <a:off x="5835152" y="1513114"/>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Predicting climate</a:t>
            </a:r>
          </a:p>
        </p:txBody>
      </p:sp>
      <p:sp>
        <p:nvSpPr>
          <p:cNvPr id="13" name="Rounded Rectangle 12">
            <a:extLst>
              <a:ext uri="{FF2B5EF4-FFF2-40B4-BE49-F238E27FC236}">
                <a16:creationId xmlns:a16="http://schemas.microsoft.com/office/drawing/2014/main" id="{668562AB-4FB4-1C3E-FE3E-0764E268A817}"/>
              </a:ext>
            </a:extLst>
          </p:cNvPr>
          <p:cNvSpPr/>
          <p:nvPr/>
        </p:nvSpPr>
        <p:spPr>
          <a:xfrm>
            <a:off x="1624647" y="1099645"/>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0" name="Picture 8" descr="Climate change 2021: the physical science basis (AR6) | PreventionWeb">
            <a:extLst>
              <a:ext uri="{FF2B5EF4-FFF2-40B4-BE49-F238E27FC236}">
                <a16:creationId xmlns:a16="http://schemas.microsoft.com/office/drawing/2014/main" id="{99A6EEE7-BCED-8D76-51DC-C9741F3CB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6923" y="2034701"/>
            <a:ext cx="840800" cy="11217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097A9F3-D812-3F80-F78E-18C9332EF9F8}"/>
              </a:ext>
            </a:extLst>
          </p:cNvPr>
          <p:cNvSpPr txBox="1"/>
          <p:nvPr/>
        </p:nvSpPr>
        <p:spPr>
          <a:xfrm>
            <a:off x="6697723" y="2011618"/>
            <a:ext cx="895951" cy="276999"/>
          </a:xfrm>
          <a:prstGeom prst="rect">
            <a:avLst/>
          </a:prstGeom>
          <a:noFill/>
        </p:spPr>
        <p:txBody>
          <a:bodyPr wrap="none" rtlCol="0">
            <a:spAutoFit/>
          </a:bodyPr>
          <a:lstStyle/>
          <a:p>
            <a:r>
              <a:rPr lang="en-US" sz="1200" dirty="0"/>
              <a:t>IPCC report</a:t>
            </a:r>
            <a:endParaRPr lang="en-US" dirty="0"/>
          </a:p>
        </p:txBody>
      </p:sp>
      <p:sp>
        <p:nvSpPr>
          <p:cNvPr id="15" name="TextBox 14">
            <a:extLst>
              <a:ext uri="{FF2B5EF4-FFF2-40B4-BE49-F238E27FC236}">
                <a16:creationId xmlns:a16="http://schemas.microsoft.com/office/drawing/2014/main" id="{ADC22D5F-7349-97BB-77CD-F6BEE10DB5D0}"/>
              </a:ext>
            </a:extLst>
          </p:cNvPr>
          <p:cNvSpPr txBox="1"/>
          <p:nvPr/>
        </p:nvSpPr>
        <p:spPr>
          <a:xfrm>
            <a:off x="7274285" y="2311700"/>
            <a:ext cx="1479379" cy="276999"/>
          </a:xfrm>
          <a:prstGeom prst="rect">
            <a:avLst/>
          </a:prstGeom>
          <a:noFill/>
        </p:spPr>
        <p:txBody>
          <a:bodyPr wrap="none" rtlCol="0">
            <a:spAutoFit/>
          </a:bodyPr>
          <a:lstStyle/>
          <a:p>
            <a:r>
              <a:rPr lang="en-US" sz="1200" dirty="0"/>
              <a:t>Earth system models</a:t>
            </a:r>
            <a:endParaRPr lang="en-US" dirty="0"/>
          </a:p>
        </p:txBody>
      </p:sp>
      <p:sp>
        <p:nvSpPr>
          <p:cNvPr id="16" name="Rounded Rectangle 15">
            <a:extLst>
              <a:ext uri="{FF2B5EF4-FFF2-40B4-BE49-F238E27FC236}">
                <a16:creationId xmlns:a16="http://schemas.microsoft.com/office/drawing/2014/main" id="{FF9E6942-B46D-6F94-4B7A-32160B296059}"/>
              </a:ext>
            </a:extLst>
          </p:cNvPr>
          <p:cNvSpPr/>
          <p:nvPr/>
        </p:nvSpPr>
        <p:spPr>
          <a:xfrm>
            <a:off x="2547666" y="4081746"/>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impacts</a:t>
            </a:r>
          </a:p>
        </p:txBody>
      </p:sp>
      <p:sp>
        <p:nvSpPr>
          <p:cNvPr id="17" name="Rounded Rectangle 16">
            <a:extLst>
              <a:ext uri="{FF2B5EF4-FFF2-40B4-BE49-F238E27FC236}">
                <a16:creationId xmlns:a16="http://schemas.microsoft.com/office/drawing/2014/main" id="{9F220B65-A0E0-6B33-0171-9C165D9619A8}"/>
              </a:ext>
            </a:extLst>
          </p:cNvPr>
          <p:cNvSpPr/>
          <p:nvPr/>
        </p:nvSpPr>
        <p:spPr>
          <a:xfrm>
            <a:off x="2308180" y="3896689"/>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2" name="Picture 10">
            <a:extLst>
              <a:ext uri="{FF2B5EF4-FFF2-40B4-BE49-F238E27FC236}">
                <a16:creationId xmlns:a16="http://schemas.microsoft.com/office/drawing/2014/main" id="{BE120946-1EE2-9E96-AE9A-8E587B9C5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140" y="4525129"/>
            <a:ext cx="1259750" cy="8759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8431E2A-C121-B49C-8FFC-7BB2627E7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849" y="5285982"/>
            <a:ext cx="1848985" cy="5797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C318C9F-0711-2112-7FCA-B0036670C9B6}"/>
              </a:ext>
            </a:extLst>
          </p:cNvPr>
          <p:cNvSpPr txBox="1"/>
          <p:nvPr/>
        </p:nvSpPr>
        <p:spPr>
          <a:xfrm>
            <a:off x="3774866" y="4567415"/>
            <a:ext cx="1035861" cy="253916"/>
          </a:xfrm>
          <a:prstGeom prst="rect">
            <a:avLst/>
          </a:prstGeom>
          <a:noFill/>
        </p:spPr>
        <p:txBody>
          <a:bodyPr wrap="none" rtlCol="0">
            <a:spAutoFit/>
          </a:bodyPr>
          <a:lstStyle/>
          <a:p>
            <a:r>
              <a:rPr lang="en-US" sz="1050" dirty="0"/>
              <a:t>Extreme events</a:t>
            </a:r>
          </a:p>
        </p:txBody>
      </p:sp>
      <p:sp>
        <p:nvSpPr>
          <p:cNvPr id="19" name="TextBox 18">
            <a:extLst>
              <a:ext uri="{FF2B5EF4-FFF2-40B4-BE49-F238E27FC236}">
                <a16:creationId xmlns:a16="http://schemas.microsoft.com/office/drawing/2014/main" id="{7331F0B1-45EB-7EF0-C69E-5EB7034D10E6}"/>
              </a:ext>
            </a:extLst>
          </p:cNvPr>
          <p:cNvSpPr txBox="1"/>
          <p:nvPr/>
        </p:nvSpPr>
        <p:spPr>
          <a:xfrm>
            <a:off x="3957533" y="5027097"/>
            <a:ext cx="1124026" cy="253916"/>
          </a:xfrm>
          <a:prstGeom prst="rect">
            <a:avLst/>
          </a:prstGeom>
          <a:noFill/>
        </p:spPr>
        <p:txBody>
          <a:bodyPr wrap="none" rtlCol="0">
            <a:spAutoFit/>
          </a:bodyPr>
          <a:lstStyle/>
          <a:p>
            <a:r>
              <a:rPr lang="en-US" sz="1050" dirty="0"/>
              <a:t>Sea ice, ice caps,</a:t>
            </a:r>
          </a:p>
        </p:txBody>
      </p:sp>
      <p:sp>
        <p:nvSpPr>
          <p:cNvPr id="20" name="TextBox 19">
            <a:extLst>
              <a:ext uri="{FF2B5EF4-FFF2-40B4-BE49-F238E27FC236}">
                <a16:creationId xmlns:a16="http://schemas.microsoft.com/office/drawing/2014/main" id="{BBE8E163-4F6F-F7D3-F738-48A6B1CE669B}"/>
              </a:ext>
            </a:extLst>
          </p:cNvPr>
          <p:cNvSpPr txBox="1"/>
          <p:nvPr/>
        </p:nvSpPr>
        <p:spPr>
          <a:xfrm>
            <a:off x="4451575" y="4778598"/>
            <a:ext cx="957313" cy="253916"/>
          </a:xfrm>
          <a:prstGeom prst="rect">
            <a:avLst/>
          </a:prstGeom>
          <a:noFill/>
        </p:spPr>
        <p:txBody>
          <a:bodyPr wrap="none" rtlCol="0">
            <a:spAutoFit/>
          </a:bodyPr>
          <a:lstStyle/>
          <a:p>
            <a:r>
              <a:rPr lang="en-US" sz="1050" dirty="0"/>
              <a:t>Tipping points</a:t>
            </a:r>
          </a:p>
        </p:txBody>
      </p:sp>
      <p:pic>
        <p:nvPicPr>
          <p:cNvPr id="3086" name="Picture 14">
            <a:extLst>
              <a:ext uri="{FF2B5EF4-FFF2-40B4-BE49-F238E27FC236}">
                <a16:creationId xmlns:a16="http://schemas.microsoft.com/office/drawing/2014/main" id="{0FA867B7-7235-48BB-E45A-F86CE1D8D8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3734" y="2517021"/>
            <a:ext cx="1033272" cy="873871"/>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C399815A-C2A4-92D7-ABFA-C4A9EFC635EF}"/>
              </a:ext>
            </a:extLst>
          </p:cNvPr>
          <p:cNvSpPr/>
          <p:nvPr/>
        </p:nvSpPr>
        <p:spPr>
          <a:xfrm>
            <a:off x="6335486" y="4415598"/>
            <a:ext cx="2786743" cy="4136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solutions</a:t>
            </a:r>
          </a:p>
        </p:txBody>
      </p:sp>
      <p:sp>
        <p:nvSpPr>
          <p:cNvPr id="22" name="Rounded Rectangle 21">
            <a:extLst>
              <a:ext uri="{FF2B5EF4-FFF2-40B4-BE49-F238E27FC236}">
                <a16:creationId xmlns:a16="http://schemas.microsoft.com/office/drawing/2014/main" id="{9D6A03AC-A15D-F2BA-11D8-A8B099F887C8}"/>
              </a:ext>
            </a:extLst>
          </p:cNvPr>
          <p:cNvSpPr/>
          <p:nvPr/>
        </p:nvSpPr>
        <p:spPr>
          <a:xfrm>
            <a:off x="6096000" y="4230541"/>
            <a:ext cx="3287486" cy="2100943"/>
          </a:xfrm>
          <a:prstGeom prst="roundRect">
            <a:avLst/>
          </a:prstGeom>
          <a:noFill/>
          <a:ln w="539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8" name="Picture 16">
            <a:extLst>
              <a:ext uri="{FF2B5EF4-FFF2-40B4-BE49-F238E27FC236}">
                <a16:creationId xmlns:a16="http://schemas.microsoft.com/office/drawing/2014/main" id="{56C6A088-8AC3-1800-C202-FAF5223B0C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5856" y="4947160"/>
            <a:ext cx="1286373" cy="86010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D460D26-EBAE-7E56-C36F-EDB3A19AA81B}"/>
              </a:ext>
            </a:extLst>
          </p:cNvPr>
          <p:cNvSpPr txBox="1"/>
          <p:nvPr/>
        </p:nvSpPr>
        <p:spPr>
          <a:xfrm>
            <a:off x="6282096" y="4947160"/>
            <a:ext cx="559769" cy="253916"/>
          </a:xfrm>
          <a:prstGeom prst="rect">
            <a:avLst/>
          </a:prstGeom>
          <a:noFill/>
        </p:spPr>
        <p:txBody>
          <a:bodyPr wrap="none" rtlCol="0">
            <a:spAutoFit/>
          </a:bodyPr>
          <a:lstStyle/>
          <a:p>
            <a:r>
              <a:rPr lang="en-US" sz="1050" dirty="0"/>
              <a:t>Energy</a:t>
            </a:r>
          </a:p>
        </p:txBody>
      </p:sp>
      <p:sp>
        <p:nvSpPr>
          <p:cNvPr id="24" name="TextBox 23">
            <a:extLst>
              <a:ext uri="{FF2B5EF4-FFF2-40B4-BE49-F238E27FC236}">
                <a16:creationId xmlns:a16="http://schemas.microsoft.com/office/drawing/2014/main" id="{89CC4FCA-8CB5-8EAA-733C-4433394A8D3A}"/>
              </a:ext>
            </a:extLst>
          </p:cNvPr>
          <p:cNvSpPr txBox="1"/>
          <p:nvPr/>
        </p:nvSpPr>
        <p:spPr>
          <a:xfrm>
            <a:off x="6749866" y="5192023"/>
            <a:ext cx="750526" cy="253916"/>
          </a:xfrm>
          <a:prstGeom prst="rect">
            <a:avLst/>
          </a:prstGeom>
          <a:noFill/>
        </p:spPr>
        <p:txBody>
          <a:bodyPr wrap="none" rtlCol="0">
            <a:spAutoFit/>
          </a:bodyPr>
          <a:lstStyle/>
          <a:p>
            <a:r>
              <a:rPr lang="en-US" sz="1050" dirty="0"/>
              <a:t>Mitigation</a:t>
            </a:r>
          </a:p>
        </p:txBody>
      </p:sp>
      <p:sp>
        <p:nvSpPr>
          <p:cNvPr id="25" name="TextBox 24">
            <a:extLst>
              <a:ext uri="{FF2B5EF4-FFF2-40B4-BE49-F238E27FC236}">
                <a16:creationId xmlns:a16="http://schemas.microsoft.com/office/drawing/2014/main" id="{A56B4E36-EE6E-A963-66AD-B04A7D361143}"/>
              </a:ext>
            </a:extLst>
          </p:cNvPr>
          <p:cNvSpPr txBox="1"/>
          <p:nvPr/>
        </p:nvSpPr>
        <p:spPr>
          <a:xfrm>
            <a:off x="6316972" y="5581168"/>
            <a:ext cx="1455848" cy="253916"/>
          </a:xfrm>
          <a:prstGeom prst="rect">
            <a:avLst/>
          </a:prstGeom>
          <a:noFill/>
        </p:spPr>
        <p:txBody>
          <a:bodyPr wrap="none" rtlCol="0">
            <a:spAutoFit/>
          </a:bodyPr>
          <a:lstStyle/>
          <a:p>
            <a:r>
              <a:rPr lang="en-US" sz="1050" dirty="0"/>
              <a:t>Nature-based solutions</a:t>
            </a:r>
          </a:p>
        </p:txBody>
      </p:sp>
      <p:sp>
        <p:nvSpPr>
          <p:cNvPr id="2" name="Footer Placeholder 1">
            <a:extLst>
              <a:ext uri="{FF2B5EF4-FFF2-40B4-BE49-F238E27FC236}">
                <a16:creationId xmlns:a16="http://schemas.microsoft.com/office/drawing/2014/main" id="{F3727252-7EC0-A804-6639-8DDC9695E718}"/>
              </a:ext>
            </a:extLst>
          </p:cNvPr>
          <p:cNvSpPr>
            <a:spLocks noGrp="1"/>
          </p:cNvSpPr>
          <p:nvPr>
            <p:ph type="ftr" sz="quarter" idx="11"/>
          </p:nvPr>
        </p:nvSpPr>
        <p:spPr/>
        <p:txBody>
          <a:bodyPr/>
          <a:lstStyle/>
          <a:p>
            <a:r>
              <a:rPr lang="en-US"/>
              <a:t>ESU22001</a:t>
            </a:r>
          </a:p>
        </p:txBody>
      </p:sp>
      <p:sp>
        <p:nvSpPr>
          <p:cNvPr id="3" name="Slide Number Placeholder 2">
            <a:extLst>
              <a:ext uri="{FF2B5EF4-FFF2-40B4-BE49-F238E27FC236}">
                <a16:creationId xmlns:a16="http://schemas.microsoft.com/office/drawing/2014/main" id="{B1A7490A-E76B-606C-A92E-C4BD65005F65}"/>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371130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84DB-0D02-4132-AA75-1228926F06FA}"/>
              </a:ext>
            </a:extLst>
          </p:cNvPr>
          <p:cNvSpPr>
            <a:spLocks noGrp="1"/>
          </p:cNvSpPr>
          <p:nvPr>
            <p:ph type="title"/>
          </p:nvPr>
        </p:nvSpPr>
        <p:spPr/>
        <p:txBody>
          <a:bodyPr/>
          <a:lstStyle/>
          <a:p>
            <a:r>
              <a:rPr lang="en-GB" dirty="0"/>
              <a:t>Traditional experiments are small scale</a:t>
            </a:r>
          </a:p>
        </p:txBody>
      </p:sp>
      <p:pic>
        <p:nvPicPr>
          <p:cNvPr id="1026" name="Picture 2" descr="Experimental physics - Wikipedia">
            <a:extLst>
              <a:ext uri="{FF2B5EF4-FFF2-40B4-BE49-F238E27FC236}">
                <a16:creationId xmlns:a16="http://schemas.microsoft.com/office/drawing/2014/main" id="{C0F1308D-82D3-348D-9E26-0C73AAFCA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92" y="2423752"/>
            <a:ext cx="2228085" cy="16508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FS-3000 Gas-Exchange System | WALZ">
            <a:extLst>
              <a:ext uri="{FF2B5EF4-FFF2-40B4-BE49-F238E27FC236}">
                <a16:creationId xmlns:a16="http://schemas.microsoft.com/office/drawing/2014/main" id="{7E9299BE-016B-9562-B130-62DAC3CC5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409" y="2423752"/>
            <a:ext cx="2906214" cy="18163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oil Core Sampler | Ideal for consultants or private use.">
            <a:extLst>
              <a:ext uri="{FF2B5EF4-FFF2-40B4-BE49-F238E27FC236}">
                <a16:creationId xmlns:a16="http://schemas.microsoft.com/office/drawing/2014/main" id="{74CBDEA4-F9C6-5355-5721-8630E6FE8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8623" y="2317486"/>
            <a:ext cx="3043377" cy="20289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6B725B-E8F5-01CB-08D4-63EFD1333B40}"/>
              </a:ext>
            </a:extLst>
          </p:cNvPr>
          <p:cNvSpPr txBox="1"/>
          <p:nvPr/>
        </p:nvSpPr>
        <p:spPr>
          <a:xfrm>
            <a:off x="7471955" y="5179288"/>
            <a:ext cx="3011850" cy="369332"/>
          </a:xfrm>
          <a:prstGeom prst="rect">
            <a:avLst/>
          </a:prstGeom>
          <a:noFill/>
        </p:spPr>
        <p:txBody>
          <a:bodyPr wrap="none" rtlCol="0">
            <a:spAutoFit/>
          </a:bodyPr>
          <a:lstStyle/>
          <a:p>
            <a:r>
              <a:rPr lang="en-GB" dirty="0"/>
              <a:t>Field – organismal or site level</a:t>
            </a:r>
          </a:p>
        </p:txBody>
      </p:sp>
      <p:pic>
        <p:nvPicPr>
          <p:cNvPr id="1030" name="Picture 6" descr="Freezing of Ocean Water &gt; Experiment 17 from Earth Science with Vernier">
            <a:extLst>
              <a:ext uri="{FF2B5EF4-FFF2-40B4-BE49-F238E27FC236}">
                <a16:creationId xmlns:a16="http://schemas.microsoft.com/office/drawing/2014/main" id="{A3059056-1CD4-8889-076C-6CDAC52306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5666" y="2037280"/>
            <a:ext cx="1893556" cy="24237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E092D0-F10C-B969-A124-85AEBD25EA5F}"/>
              </a:ext>
            </a:extLst>
          </p:cNvPr>
          <p:cNvSpPr txBox="1"/>
          <p:nvPr/>
        </p:nvSpPr>
        <p:spPr>
          <a:xfrm>
            <a:off x="2220459" y="5179288"/>
            <a:ext cx="1645835" cy="369332"/>
          </a:xfrm>
          <a:prstGeom prst="rect">
            <a:avLst/>
          </a:prstGeom>
          <a:noFill/>
        </p:spPr>
        <p:txBody>
          <a:bodyPr wrap="none" rtlCol="0">
            <a:spAutoFit/>
          </a:bodyPr>
          <a:lstStyle/>
          <a:p>
            <a:r>
              <a:rPr lang="en-GB" dirty="0"/>
              <a:t>Lab experiment</a:t>
            </a:r>
          </a:p>
        </p:txBody>
      </p:sp>
    </p:spTree>
    <p:extLst>
      <p:ext uri="{BB962C8B-B14F-4D97-AF65-F5344CB8AC3E}">
        <p14:creationId xmlns:p14="http://schemas.microsoft.com/office/powerpoint/2010/main" val="326047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8996-5BD7-86C9-866A-1C6A51AB6F31}"/>
              </a:ext>
            </a:extLst>
          </p:cNvPr>
          <p:cNvSpPr>
            <a:spLocks noGrp="1"/>
          </p:cNvSpPr>
          <p:nvPr>
            <p:ph type="title"/>
          </p:nvPr>
        </p:nvSpPr>
        <p:spPr/>
        <p:txBody>
          <a:bodyPr/>
          <a:lstStyle/>
          <a:p>
            <a:r>
              <a:rPr lang="en-GB" dirty="0"/>
              <a:t>Process uncertainty – a question of scale</a:t>
            </a:r>
          </a:p>
        </p:txBody>
      </p:sp>
      <p:pic>
        <p:nvPicPr>
          <p:cNvPr id="2054" name="Picture 6">
            <a:extLst>
              <a:ext uri="{FF2B5EF4-FFF2-40B4-BE49-F238E27FC236}">
                <a16:creationId xmlns:a16="http://schemas.microsoft.com/office/drawing/2014/main" id="{5A399BEB-0159-2AE0-0064-61F7A4DB7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184" y="1520643"/>
            <a:ext cx="3056994" cy="17647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45C297E3-3966-112A-C88B-44C569BF4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817" y="2785528"/>
            <a:ext cx="2796209" cy="1862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04F961C-EB96-3ADB-B883-0C5EC1959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4265" y="3429000"/>
            <a:ext cx="1519644" cy="16009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57C913-52FC-C4F4-B10E-8C51CD89713F}"/>
              </a:ext>
            </a:extLst>
          </p:cNvPr>
          <p:cNvSpPr txBox="1"/>
          <p:nvPr/>
        </p:nvSpPr>
        <p:spPr>
          <a:xfrm>
            <a:off x="1485351" y="5415657"/>
            <a:ext cx="9221297" cy="1077218"/>
          </a:xfrm>
          <a:prstGeom prst="rect">
            <a:avLst/>
          </a:prstGeom>
          <a:noFill/>
        </p:spPr>
        <p:txBody>
          <a:bodyPr wrap="square" rtlCol="0">
            <a:spAutoFit/>
          </a:bodyPr>
          <a:lstStyle/>
          <a:p>
            <a:pPr algn="ctr"/>
            <a:r>
              <a:rPr lang="en-GB" sz="3200" dirty="0"/>
              <a:t>Knowledge at plant level, measurements at plant and ecosystem level, model at global level</a:t>
            </a:r>
          </a:p>
        </p:txBody>
      </p:sp>
      <p:cxnSp>
        <p:nvCxnSpPr>
          <p:cNvPr id="5" name="Straight Arrow Connector 4">
            <a:extLst>
              <a:ext uri="{FF2B5EF4-FFF2-40B4-BE49-F238E27FC236}">
                <a16:creationId xmlns:a16="http://schemas.microsoft.com/office/drawing/2014/main" id="{C7ACA519-15DB-9F4E-3DCD-AE6BCAE2CB71}"/>
              </a:ext>
            </a:extLst>
          </p:cNvPr>
          <p:cNvCxnSpPr/>
          <p:nvPr/>
        </p:nvCxnSpPr>
        <p:spPr>
          <a:xfrm flipV="1">
            <a:off x="2398643" y="1520643"/>
            <a:ext cx="4625009" cy="256102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11C348-4FC4-3DB2-4842-D53BFD177A9A}"/>
              </a:ext>
            </a:extLst>
          </p:cNvPr>
          <p:cNvSpPr txBox="1"/>
          <p:nvPr/>
        </p:nvSpPr>
        <p:spPr>
          <a:xfrm rot="-1740000">
            <a:off x="3751145" y="2453347"/>
            <a:ext cx="1573764" cy="369332"/>
          </a:xfrm>
          <a:prstGeom prst="rect">
            <a:avLst/>
          </a:prstGeom>
          <a:noFill/>
        </p:spPr>
        <p:txBody>
          <a:bodyPr wrap="square" rtlCol="0">
            <a:spAutoFit/>
          </a:bodyPr>
          <a:lstStyle/>
          <a:p>
            <a:r>
              <a:rPr lang="en-GB" dirty="0"/>
              <a:t>Approximation</a:t>
            </a:r>
          </a:p>
        </p:txBody>
      </p:sp>
    </p:spTree>
    <p:extLst>
      <p:ext uri="{BB962C8B-B14F-4D97-AF65-F5344CB8AC3E}">
        <p14:creationId xmlns:p14="http://schemas.microsoft.com/office/powerpoint/2010/main" val="2737102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9002-A1BE-C4CE-75CB-F2E8A4207373}"/>
              </a:ext>
            </a:extLst>
          </p:cNvPr>
          <p:cNvSpPr>
            <a:spLocks noGrp="1"/>
          </p:cNvSpPr>
          <p:nvPr>
            <p:ph type="title"/>
          </p:nvPr>
        </p:nvSpPr>
        <p:spPr/>
        <p:txBody>
          <a:bodyPr/>
          <a:lstStyle/>
          <a:p>
            <a:r>
              <a:rPr lang="en-GB" dirty="0"/>
              <a:t>The data revolution</a:t>
            </a:r>
          </a:p>
        </p:txBody>
      </p:sp>
      <p:pic>
        <p:nvPicPr>
          <p:cNvPr id="3" name="Google Shape;364;p41">
            <a:extLst>
              <a:ext uri="{FF2B5EF4-FFF2-40B4-BE49-F238E27FC236}">
                <a16:creationId xmlns:a16="http://schemas.microsoft.com/office/drawing/2014/main" id="{AC84C914-AADD-4C27-4B63-6BE63C8F06E7}"/>
              </a:ext>
            </a:extLst>
          </p:cNvPr>
          <p:cNvPicPr preferRelativeResize="0"/>
          <p:nvPr/>
        </p:nvPicPr>
        <p:blipFill>
          <a:blip r:embed="rId2">
            <a:alphaModFix/>
          </a:blip>
          <a:stretch>
            <a:fillRect/>
          </a:stretch>
        </p:blipFill>
        <p:spPr>
          <a:xfrm>
            <a:off x="4061824" y="1690688"/>
            <a:ext cx="1510550" cy="1726324"/>
          </a:xfrm>
          <a:prstGeom prst="rect">
            <a:avLst/>
          </a:prstGeom>
          <a:noFill/>
          <a:ln>
            <a:noFill/>
          </a:ln>
        </p:spPr>
      </p:pic>
      <p:pic>
        <p:nvPicPr>
          <p:cNvPr id="4" name="Google Shape;365;p41">
            <a:extLst>
              <a:ext uri="{FF2B5EF4-FFF2-40B4-BE49-F238E27FC236}">
                <a16:creationId xmlns:a16="http://schemas.microsoft.com/office/drawing/2014/main" id="{71BEF452-E6B2-2FAD-47BA-96B8CC264FFC}"/>
              </a:ext>
            </a:extLst>
          </p:cNvPr>
          <p:cNvPicPr preferRelativeResize="0"/>
          <p:nvPr/>
        </p:nvPicPr>
        <p:blipFill>
          <a:blip r:embed="rId3">
            <a:alphaModFix/>
          </a:blip>
          <a:stretch>
            <a:fillRect/>
          </a:stretch>
        </p:blipFill>
        <p:spPr>
          <a:xfrm>
            <a:off x="5464999" y="1690688"/>
            <a:ext cx="2353200" cy="1323675"/>
          </a:xfrm>
          <a:prstGeom prst="rect">
            <a:avLst/>
          </a:prstGeom>
          <a:noFill/>
          <a:ln>
            <a:noFill/>
          </a:ln>
        </p:spPr>
      </p:pic>
      <p:pic>
        <p:nvPicPr>
          <p:cNvPr id="5" name="Google Shape;366;p41">
            <a:extLst>
              <a:ext uri="{FF2B5EF4-FFF2-40B4-BE49-F238E27FC236}">
                <a16:creationId xmlns:a16="http://schemas.microsoft.com/office/drawing/2014/main" id="{F3490DD3-E838-A53B-319A-39EA1E92F648}"/>
              </a:ext>
            </a:extLst>
          </p:cNvPr>
          <p:cNvPicPr preferRelativeResize="0"/>
          <p:nvPr/>
        </p:nvPicPr>
        <p:blipFill>
          <a:blip r:embed="rId4">
            <a:alphaModFix/>
          </a:blip>
          <a:stretch>
            <a:fillRect/>
          </a:stretch>
        </p:blipFill>
        <p:spPr>
          <a:xfrm>
            <a:off x="5061149" y="2910463"/>
            <a:ext cx="1748575" cy="1259901"/>
          </a:xfrm>
          <a:prstGeom prst="rect">
            <a:avLst/>
          </a:prstGeom>
          <a:noFill/>
          <a:ln>
            <a:noFill/>
          </a:ln>
        </p:spPr>
      </p:pic>
      <p:pic>
        <p:nvPicPr>
          <p:cNvPr id="6" name="Google Shape;367;p41">
            <a:extLst>
              <a:ext uri="{FF2B5EF4-FFF2-40B4-BE49-F238E27FC236}">
                <a16:creationId xmlns:a16="http://schemas.microsoft.com/office/drawing/2014/main" id="{84AEEBB9-4746-589E-2480-1B8B861B9C91}"/>
              </a:ext>
            </a:extLst>
          </p:cNvPr>
          <p:cNvPicPr preferRelativeResize="0"/>
          <p:nvPr/>
        </p:nvPicPr>
        <p:blipFill>
          <a:blip r:embed="rId5">
            <a:alphaModFix/>
          </a:blip>
          <a:stretch>
            <a:fillRect/>
          </a:stretch>
        </p:blipFill>
        <p:spPr>
          <a:xfrm>
            <a:off x="6714974" y="2703788"/>
            <a:ext cx="1401625" cy="1401625"/>
          </a:xfrm>
          <a:prstGeom prst="rect">
            <a:avLst/>
          </a:prstGeom>
          <a:noFill/>
          <a:ln>
            <a:noFill/>
          </a:ln>
        </p:spPr>
      </p:pic>
      <p:pic>
        <p:nvPicPr>
          <p:cNvPr id="7" name="Google Shape;368;p41">
            <a:extLst>
              <a:ext uri="{FF2B5EF4-FFF2-40B4-BE49-F238E27FC236}">
                <a16:creationId xmlns:a16="http://schemas.microsoft.com/office/drawing/2014/main" id="{79D3941F-46BD-0409-E29F-1DB89F0042C0}"/>
              </a:ext>
            </a:extLst>
          </p:cNvPr>
          <p:cNvPicPr preferRelativeResize="0"/>
          <p:nvPr/>
        </p:nvPicPr>
        <p:blipFill>
          <a:blip r:embed="rId6">
            <a:alphaModFix/>
          </a:blip>
          <a:stretch>
            <a:fillRect/>
          </a:stretch>
        </p:blipFill>
        <p:spPr>
          <a:xfrm>
            <a:off x="2569374" y="3274131"/>
            <a:ext cx="2491777" cy="1401625"/>
          </a:xfrm>
          <a:prstGeom prst="rect">
            <a:avLst/>
          </a:prstGeom>
          <a:noFill/>
          <a:ln>
            <a:noFill/>
          </a:ln>
        </p:spPr>
      </p:pic>
      <p:pic>
        <p:nvPicPr>
          <p:cNvPr id="8" name="Google Shape;369;p41">
            <a:extLst>
              <a:ext uri="{FF2B5EF4-FFF2-40B4-BE49-F238E27FC236}">
                <a16:creationId xmlns:a16="http://schemas.microsoft.com/office/drawing/2014/main" id="{D2F6C1AC-4494-18C3-0A9D-A3163ACE12A2}"/>
              </a:ext>
            </a:extLst>
          </p:cNvPr>
          <p:cNvPicPr preferRelativeResize="0"/>
          <p:nvPr/>
        </p:nvPicPr>
        <p:blipFill>
          <a:blip r:embed="rId7">
            <a:alphaModFix/>
          </a:blip>
          <a:stretch>
            <a:fillRect/>
          </a:stretch>
        </p:blipFill>
        <p:spPr>
          <a:xfrm>
            <a:off x="5061149" y="4170363"/>
            <a:ext cx="2069701" cy="1164200"/>
          </a:xfrm>
          <a:prstGeom prst="rect">
            <a:avLst/>
          </a:prstGeom>
          <a:noFill/>
          <a:ln>
            <a:noFill/>
          </a:ln>
        </p:spPr>
      </p:pic>
      <p:pic>
        <p:nvPicPr>
          <p:cNvPr id="9" name="Google Shape;371;p41">
            <a:extLst>
              <a:ext uri="{FF2B5EF4-FFF2-40B4-BE49-F238E27FC236}">
                <a16:creationId xmlns:a16="http://schemas.microsoft.com/office/drawing/2014/main" id="{29399A37-FA9A-EE60-0B7E-0FE62040EC68}"/>
              </a:ext>
            </a:extLst>
          </p:cNvPr>
          <p:cNvPicPr preferRelativeResize="0"/>
          <p:nvPr/>
        </p:nvPicPr>
        <p:blipFill>
          <a:blip r:embed="rId8">
            <a:alphaModFix/>
          </a:blip>
          <a:stretch>
            <a:fillRect/>
          </a:stretch>
        </p:blipFill>
        <p:spPr>
          <a:xfrm>
            <a:off x="2456211" y="2183538"/>
            <a:ext cx="1766850" cy="993852"/>
          </a:xfrm>
          <a:prstGeom prst="rect">
            <a:avLst/>
          </a:prstGeom>
          <a:noFill/>
          <a:ln>
            <a:noFill/>
          </a:ln>
        </p:spPr>
      </p:pic>
      <p:pic>
        <p:nvPicPr>
          <p:cNvPr id="10" name="Google Shape;372;p41">
            <a:extLst>
              <a:ext uri="{FF2B5EF4-FFF2-40B4-BE49-F238E27FC236}">
                <a16:creationId xmlns:a16="http://schemas.microsoft.com/office/drawing/2014/main" id="{06BD477F-68B9-9072-1B85-4F193DAEEFC5}"/>
              </a:ext>
            </a:extLst>
          </p:cNvPr>
          <p:cNvPicPr preferRelativeResize="0"/>
          <p:nvPr/>
        </p:nvPicPr>
        <p:blipFill>
          <a:blip r:embed="rId9">
            <a:alphaModFix/>
          </a:blip>
          <a:stretch>
            <a:fillRect/>
          </a:stretch>
        </p:blipFill>
        <p:spPr>
          <a:xfrm>
            <a:off x="7130861" y="4170353"/>
            <a:ext cx="1510526" cy="1006387"/>
          </a:xfrm>
          <a:prstGeom prst="rect">
            <a:avLst/>
          </a:prstGeom>
          <a:noFill/>
          <a:ln>
            <a:noFill/>
          </a:ln>
        </p:spPr>
      </p:pic>
    </p:spTree>
    <p:extLst>
      <p:ext uri="{BB962C8B-B14F-4D97-AF65-F5344CB8AC3E}">
        <p14:creationId xmlns:p14="http://schemas.microsoft.com/office/powerpoint/2010/main" val="2476412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34C0-1412-2A35-A985-A62BEEEC3A0B}"/>
              </a:ext>
            </a:extLst>
          </p:cNvPr>
          <p:cNvSpPr>
            <a:spLocks noGrp="1"/>
          </p:cNvSpPr>
          <p:nvPr>
            <p:ph type="title"/>
          </p:nvPr>
        </p:nvSpPr>
        <p:spPr/>
        <p:txBody>
          <a:bodyPr/>
          <a:lstStyle/>
          <a:p>
            <a:r>
              <a:rPr lang="en-GB" dirty="0"/>
              <a:t>Observational networks</a:t>
            </a:r>
          </a:p>
        </p:txBody>
      </p:sp>
      <p:pic>
        <p:nvPicPr>
          <p:cNvPr id="9218" name="Picture 2" descr="FLUXNET2015 Dataset - FLUXNET">
            <a:extLst>
              <a:ext uri="{FF2B5EF4-FFF2-40B4-BE49-F238E27FC236}">
                <a16:creationId xmlns:a16="http://schemas.microsoft.com/office/drawing/2014/main" id="{186A6A46-D90D-F8E7-3D91-55B372102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66" y="2331720"/>
            <a:ext cx="3901440" cy="2194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3720E2-97F5-0688-A848-8950A7DEF0AA}"/>
              </a:ext>
            </a:extLst>
          </p:cNvPr>
          <p:cNvSpPr txBox="1"/>
          <p:nvPr/>
        </p:nvSpPr>
        <p:spPr>
          <a:xfrm>
            <a:off x="914432" y="1722512"/>
            <a:ext cx="3748975" cy="369332"/>
          </a:xfrm>
          <a:prstGeom prst="rect">
            <a:avLst/>
          </a:prstGeom>
          <a:noFill/>
        </p:spPr>
        <p:txBody>
          <a:bodyPr wrap="none" rtlCol="0">
            <a:spAutoFit/>
          </a:bodyPr>
          <a:lstStyle/>
          <a:p>
            <a:r>
              <a:rPr lang="en-GB" dirty="0"/>
              <a:t>FLUXNET – carbon flux measurements</a:t>
            </a:r>
          </a:p>
        </p:txBody>
      </p:sp>
      <p:sp>
        <p:nvSpPr>
          <p:cNvPr id="4" name="TextBox 3">
            <a:extLst>
              <a:ext uri="{FF2B5EF4-FFF2-40B4-BE49-F238E27FC236}">
                <a16:creationId xmlns:a16="http://schemas.microsoft.com/office/drawing/2014/main" id="{3D6A2A61-5D06-50C8-92AC-1033ED6C5848}"/>
              </a:ext>
            </a:extLst>
          </p:cNvPr>
          <p:cNvSpPr txBox="1"/>
          <p:nvPr/>
        </p:nvSpPr>
        <p:spPr>
          <a:xfrm>
            <a:off x="7528595" y="1571767"/>
            <a:ext cx="2630079" cy="369332"/>
          </a:xfrm>
          <a:prstGeom prst="rect">
            <a:avLst/>
          </a:prstGeom>
          <a:noFill/>
        </p:spPr>
        <p:txBody>
          <a:bodyPr wrap="none" rtlCol="0">
            <a:spAutoFit/>
          </a:bodyPr>
          <a:lstStyle/>
          <a:p>
            <a:r>
              <a:rPr lang="en-GB" dirty="0"/>
              <a:t>Atmospheric observations</a:t>
            </a:r>
          </a:p>
        </p:txBody>
      </p:sp>
      <p:sp>
        <p:nvSpPr>
          <p:cNvPr id="5" name="TextBox 4">
            <a:extLst>
              <a:ext uri="{FF2B5EF4-FFF2-40B4-BE49-F238E27FC236}">
                <a16:creationId xmlns:a16="http://schemas.microsoft.com/office/drawing/2014/main" id="{D1CFE884-9AC7-EC31-D7DD-A5C07DDDD824}"/>
              </a:ext>
            </a:extLst>
          </p:cNvPr>
          <p:cNvSpPr txBox="1"/>
          <p:nvPr/>
        </p:nvSpPr>
        <p:spPr>
          <a:xfrm>
            <a:off x="3202577" y="5525589"/>
            <a:ext cx="5786846" cy="707886"/>
          </a:xfrm>
          <a:prstGeom prst="rect">
            <a:avLst/>
          </a:prstGeom>
          <a:noFill/>
        </p:spPr>
        <p:txBody>
          <a:bodyPr wrap="square" rtlCol="0">
            <a:spAutoFit/>
          </a:bodyPr>
          <a:lstStyle/>
          <a:p>
            <a:pPr algn="ctr"/>
            <a:r>
              <a:rPr lang="en-GB" sz="2000" dirty="0"/>
              <a:t>Networks of sites with the same measurement protocols and data processing</a:t>
            </a:r>
          </a:p>
        </p:txBody>
      </p:sp>
      <p:pic>
        <p:nvPicPr>
          <p:cNvPr id="6" name="Picture 5">
            <a:extLst>
              <a:ext uri="{FF2B5EF4-FFF2-40B4-BE49-F238E27FC236}">
                <a16:creationId xmlns:a16="http://schemas.microsoft.com/office/drawing/2014/main" id="{F32C3DC5-156F-0E83-B7E2-521E5FC2E89E}"/>
              </a:ext>
            </a:extLst>
          </p:cNvPr>
          <p:cNvPicPr>
            <a:picLocks noChangeAspect="1"/>
          </p:cNvPicPr>
          <p:nvPr/>
        </p:nvPicPr>
        <p:blipFill>
          <a:blip r:embed="rId3"/>
          <a:stretch>
            <a:fillRect/>
          </a:stretch>
        </p:blipFill>
        <p:spPr>
          <a:xfrm>
            <a:off x="7528595" y="2011979"/>
            <a:ext cx="3317965" cy="3197886"/>
          </a:xfrm>
          <a:prstGeom prst="rect">
            <a:avLst/>
          </a:prstGeom>
        </p:spPr>
      </p:pic>
    </p:spTree>
    <p:extLst>
      <p:ext uri="{BB962C8B-B14F-4D97-AF65-F5344CB8AC3E}">
        <p14:creationId xmlns:p14="http://schemas.microsoft.com/office/powerpoint/2010/main" val="337220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AE52-4F3B-F6BB-9E8C-2CD90A21C292}"/>
              </a:ext>
            </a:extLst>
          </p:cNvPr>
          <p:cNvSpPr>
            <a:spLocks noGrp="1"/>
          </p:cNvSpPr>
          <p:nvPr>
            <p:ph type="title"/>
          </p:nvPr>
        </p:nvSpPr>
        <p:spPr>
          <a:xfrm>
            <a:off x="903514" y="1854290"/>
            <a:ext cx="4687389" cy="1325563"/>
          </a:xfrm>
        </p:spPr>
        <p:txBody>
          <a:bodyPr>
            <a:normAutofit fontScale="90000"/>
          </a:bodyPr>
          <a:lstStyle/>
          <a:p>
            <a:r>
              <a:rPr lang="en-GB" dirty="0"/>
              <a:t>Atmospheric CO</a:t>
            </a:r>
            <a:r>
              <a:rPr lang="en-GB" baseline="-25000" dirty="0"/>
              <a:t>2 </a:t>
            </a:r>
            <a:r>
              <a:rPr lang="en-GB" dirty="0"/>
              <a:t>concentrations:</a:t>
            </a:r>
            <a:br>
              <a:rPr lang="en-GB" dirty="0"/>
            </a:br>
            <a:r>
              <a:rPr lang="en-GB" dirty="0"/>
              <a:t>flask measurements</a:t>
            </a:r>
          </a:p>
        </p:txBody>
      </p:sp>
      <p:pic>
        <p:nvPicPr>
          <p:cNvPr id="4" name="Picture 3">
            <a:extLst>
              <a:ext uri="{FF2B5EF4-FFF2-40B4-BE49-F238E27FC236}">
                <a16:creationId xmlns:a16="http://schemas.microsoft.com/office/drawing/2014/main" id="{4CA12E7F-58BB-FE22-BC69-EBC82484D7B7}"/>
              </a:ext>
            </a:extLst>
          </p:cNvPr>
          <p:cNvPicPr>
            <a:picLocks noChangeAspect="1"/>
          </p:cNvPicPr>
          <p:nvPr/>
        </p:nvPicPr>
        <p:blipFill>
          <a:blip r:embed="rId2"/>
          <a:stretch>
            <a:fillRect/>
          </a:stretch>
        </p:blipFill>
        <p:spPr>
          <a:xfrm>
            <a:off x="6309359" y="365125"/>
            <a:ext cx="5341076" cy="5147780"/>
          </a:xfrm>
          <a:prstGeom prst="rect">
            <a:avLst/>
          </a:prstGeom>
        </p:spPr>
      </p:pic>
      <p:pic>
        <p:nvPicPr>
          <p:cNvPr id="5" name="Picture 4">
            <a:extLst>
              <a:ext uri="{FF2B5EF4-FFF2-40B4-BE49-F238E27FC236}">
                <a16:creationId xmlns:a16="http://schemas.microsoft.com/office/drawing/2014/main" id="{893ACFE3-FFD5-F785-FF68-55D080E4D96F}"/>
              </a:ext>
            </a:extLst>
          </p:cNvPr>
          <p:cNvPicPr>
            <a:picLocks noChangeAspect="1"/>
          </p:cNvPicPr>
          <p:nvPr/>
        </p:nvPicPr>
        <p:blipFill>
          <a:blip r:embed="rId3"/>
          <a:stretch>
            <a:fillRect/>
          </a:stretch>
        </p:blipFill>
        <p:spPr>
          <a:xfrm>
            <a:off x="3163389" y="5716233"/>
            <a:ext cx="7772400" cy="1141767"/>
          </a:xfrm>
          <a:prstGeom prst="rect">
            <a:avLst/>
          </a:prstGeom>
        </p:spPr>
      </p:pic>
    </p:spTree>
    <p:extLst>
      <p:ext uri="{BB962C8B-B14F-4D97-AF65-F5344CB8AC3E}">
        <p14:creationId xmlns:p14="http://schemas.microsoft.com/office/powerpoint/2010/main" val="349178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AE52-4F3B-F6BB-9E8C-2CD90A21C292}"/>
              </a:ext>
            </a:extLst>
          </p:cNvPr>
          <p:cNvSpPr>
            <a:spLocks noGrp="1"/>
          </p:cNvSpPr>
          <p:nvPr>
            <p:ph type="title"/>
          </p:nvPr>
        </p:nvSpPr>
        <p:spPr/>
        <p:txBody>
          <a:bodyPr/>
          <a:lstStyle/>
          <a:p>
            <a:r>
              <a:rPr lang="en-GB" dirty="0"/>
              <a:t>Atmospheric CO</a:t>
            </a:r>
            <a:r>
              <a:rPr lang="en-GB" baseline="-25000" dirty="0"/>
              <a:t>2 </a:t>
            </a:r>
            <a:r>
              <a:rPr lang="en-GB" dirty="0"/>
              <a:t>concentrations:</a:t>
            </a:r>
            <a:br>
              <a:rPr lang="en-GB" dirty="0"/>
            </a:br>
            <a:r>
              <a:rPr lang="en-GB" dirty="0"/>
              <a:t>flask measurements</a:t>
            </a:r>
          </a:p>
        </p:txBody>
      </p:sp>
      <p:pic>
        <p:nvPicPr>
          <p:cNvPr id="3" name="Picture 2">
            <a:extLst>
              <a:ext uri="{FF2B5EF4-FFF2-40B4-BE49-F238E27FC236}">
                <a16:creationId xmlns:a16="http://schemas.microsoft.com/office/drawing/2014/main" id="{E1BBCD1E-4763-29F6-0D2D-876F194D1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03" y="1994478"/>
            <a:ext cx="5050604" cy="23293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20FF94D-E4EB-3185-2978-51A34EDB9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494" y="2403203"/>
            <a:ext cx="31750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55756"/>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F14A9-6199-7B40-89CD-ECC6CE50E10D}" vid="{9A858FEC-64F3-E640-BF82-F2FDCED49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esu_template</Template>
  <TotalTime>300</TotalTime>
  <Words>629</Words>
  <Application>Microsoft Macintosh PowerPoint</Application>
  <PresentationFormat>Widescreen</PresentationFormat>
  <Paragraphs>144</Paragraphs>
  <Slides>34</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Arial</vt:lpstr>
      <vt:lpstr>Calibri</vt:lpstr>
      <vt:lpstr>Georgia</vt:lpstr>
      <vt:lpstr>Office Theme 2013 - 2022</vt:lpstr>
      <vt:lpstr>Global climate observations</vt:lpstr>
      <vt:lpstr>PowerPoint Presentation</vt:lpstr>
      <vt:lpstr>If they’re so varied, how do we know the models are right?</vt:lpstr>
      <vt:lpstr>Traditional experiments are small scale</vt:lpstr>
      <vt:lpstr>Process uncertainty – a question of scale</vt:lpstr>
      <vt:lpstr>The data revolution</vt:lpstr>
      <vt:lpstr>Observational networks</vt:lpstr>
      <vt:lpstr>Atmospheric CO2 concentrations: flask measurements</vt:lpstr>
      <vt:lpstr>Atmospheric CO2 concentrations: flask measurements</vt:lpstr>
      <vt:lpstr>Atmospheric CO2 concentrations: flask measurements</vt:lpstr>
      <vt:lpstr>Atmospheric CO2 concentrations: flask measurements</vt:lpstr>
      <vt:lpstr>Ecosystem level CO2 fluxes</vt:lpstr>
      <vt:lpstr>Atmospheric CO2 concentrations: tall towers</vt:lpstr>
      <vt:lpstr>Atmospheric CO2 concentrations: tall towers</vt:lpstr>
      <vt:lpstr>Atmospheric CO2 concentrations: tall towers</vt:lpstr>
      <vt:lpstr>Spatial bias</vt:lpstr>
      <vt:lpstr>Satellite based remote sensing</vt:lpstr>
      <vt:lpstr>Atmospheric CO2 concentrations: satellite measurements</vt:lpstr>
      <vt:lpstr>Atmospheric CO2 concentrations: satellite measurements</vt:lpstr>
      <vt:lpstr>Atmospheric CO2 concentrations: satellite measurements</vt:lpstr>
      <vt:lpstr>Atmospheric CO2 concentrations: satellite measurements</vt:lpstr>
      <vt:lpstr>Remote sensing of greenness </vt:lpstr>
      <vt:lpstr>Drone and aircraft remote sensing</vt:lpstr>
      <vt:lpstr>From local to global data for global challenges</vt:lpstr>
      <vt:lpstr>From local to global data for global challenges</vt:lpstr>
      <vt:lpstr>What is machine learning?</vt:lpstr>
      <vt:lpstr>What is machine learning?</vt:lpstr>
      <vt:lpstr>Machine learning for Earth System data</vt:lpstr>
      <vt:lpstr>Extrapolating into future conditions</vt:lpstr>
      <vt:lpstr>Simulating future conditions</vt:lpstr>
      <vt:lpstr>Extrapolating to extreme events</vt:lpstr>
      <vt:lpstr>Simulating extreme events</vt:lpstr>
      <vt:lpstr>Data at different scales together with models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climate observations</dc:title>
  <dc:creator>Silvia Caldararu</dc:creator>
  <cp:lastModifiedBy>Silvia Caldararu</cp:lastModifiedBy>
  <cp:revision>2</cp:revision>
  <dcterms:created xsi:type="dcterms:W3CDTF">2024-02-26T11:07:55Z</dcterms:created>
  <dcterms:modified xsi:type="dcterms:W3CDTF">2025-08-05T16:34:44Z</dcterms:modified>
</cp:coreProperties>
</file>